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5" r:id="rId6"/>
    <p:sldId id="306" r:id="rId7"/>
    <p:sldId id="300" r:id="rId8"/>
    <p:sldId id="301" r:id="rId9"/>
    <p:sldId id="307" r:id="rId10"/>
    <p:sldId id="304" r:id="rId11"/>
    <p:sldId id="294" r:id="rId12"/>
    <p:sldId id="308" r:id="rId13"/>
    <p:sldId id="302" r:id="rId14"/>
    <p:sldId id="309" r:id="rId15"/>
    <p:sldId id="287" r:id="rId16"/>
    <p:sldId id="288" r:id="rId17"/>
    <p:sldId id="289" r:id="rId18"/>
    <p:sldId id="310" r:id="rId19"/>
    <p:sldId id="290" r:id="rId20"/>
    <p:sldId id="311" r:id="rId21"/>
    <p:sldId id="295" r:id="rId22"/>
    <p:sldId id="303" r:id="rId23"/>
    <p:sldId id="313" r:id="rId24"/>
    <p:sldId id="312" r:id="rId25"/>
    <p:sldId id="296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2B4"/>
    <a:srgbClr val="FFC000"/>
    <a:srgbClr val="3073B6"/>
    <a:srgbClr val="FF0000"/>
    <a:srgbClr val="071630"/>
    <a:srgbClr val="7F7F7F"/>
    <a:srgbClr val="4472C4"/>
    <a:srgbClr val="2777B6"/>
    <a:srgbClr val="5B95C7"/>
    <a:srgbClr val="72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4"/>
    <p:restoredTop sz="92773"/>
  </p:normalViewPr>
  <p:slideViewPr>
    <p:cSldViewPr snapToGrid="0" snapToObjects="1">
      <p:cViewPr>
        <p:scale>
          <a:sx n="75" d="100"/>
          <a:sy n="75" d="100"/>
        </p:scale>
        <p:origin x="206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4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4B6AA6B-F0B9-9446-B5C7-88DBCDCEB9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120942-D2BC-F546-A7F7-4F8A6A9D3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1FCBF-C784-E540-9C5E-129DAE4BA1A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903F57-F6D8-574F-AA55-9B8965202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B42B94-D5D2-3643-87E5-9F882841FD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FC0BF-26DD-424F-A5AC-67BAD57D3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2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58F80-A289-544A-990E-3ECB40AD935B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741B-F8B9-7A44-85AA-AEF127C97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0741B-F8B9-7A44-85AA-AEF127C97CF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5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0741B-F8B9-7A44-85AA-AEF127C97CF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55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0741B-F8B9-7A44-85AA-AEF127C97CF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23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4541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80213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89359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uv-fond-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rouillard, montagne, paysage&#10;&#10;Description générée automatiquement">
            <a:extLst>
              <a:ext uri="{FF2B5EF4-FFF2-40B4-BE49-F238E27FC236}">
                <a16:creationId xmlns:a16="http://schemas.microsoft.com/office/drawing/2014/main" id="{8904F499-B42B-05B6-962C-1ACF1EED1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867E52-C67D-CB4F-9741-7DB19C7BC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241" y="1"/>
            <a:ext cx="3623761" cy="115759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E30676-CE7E-CF4C-ADAB-1ACBC070F6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543" y="3644267"/>
            <a:ext cx="10981077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12" name="Titre 16">
            <a:extLst>
              <a:ext uri="{FF2B5EF4-FFF2-40B4-BE49-F238E27FC236}">
                <a16:creationId xmlns:a16="http://schemas.microsoft.com/office/drawing/2014/main" id="{112A5071-E1D4-2F4A-B309-DDAA4F917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543" y="2260753"/>
            <a:ext cx="10981077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7290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7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E9E307-C691-2C4D-88F7-F96E08EA742E}"/>
              </a:ext>
            </a:extLst>
          </p:cNvPr>
          <p:cNvSpPr/>
          <p:nvPr userDrawn="1"/>
        </p:nvSpPr>
        <p:spPr>
          <a:xfrm>
            <a:off x="0" y="6504602"/>
            <a:ext cx="12192000" cy="363583"/>
          </a:xfrm>
          <a:prstGeom prst="rect">
            <a:avLst/>
          </a:prstGeom>
          <a:solidFill>
            <a:srgbClr val="5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8F0199-12A2-324F-A48B-55A3830E6A81}"/>
              </a:ext>
            </a:extLst>
          </p:cNvPr>
          <p:cNvSpPr/>
          <p:nvPr userDrawn="1"/>
        </p:nvSpPr>
        <p:spPr>
          <a:xfrm>
            <a:off x="0" y="-7570"/>
            <a:ext cx="12192000" cy="878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60BDE7-696E-EC4E-B3AB-4D97DDCC0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791" y="181510"/>
            <a:ext cx="8526684" cy="500474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28CAF5-7B0D-4C45-A0B3-14A814CBF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793" y="1297507"/>
            <a:ext cx="10926009" cy="45974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7AA5FBC-0E30-9A4B-BD20-EC7ABB53D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883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9C46DA-024E-844F-B3AB-CA1460F2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57" y="6521158"/>
            <a:ext cx="1760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EXENS SOLUTIONS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4FF75CB-FD41-7847-9AE3-907EAE16A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1044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8560D458-19AE-445D-9A6C-6EC8786E2A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84B4E9-0678-AAD2-478B-EBD1A60A7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8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lusion-fond-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30B840C9-39EC-194D-9471-01407E88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883" y="2924320"/>
            <a:ext cx="7404233" cy="96374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fr-FR" dirty="0"/>
              <a:t>Merci de votre attention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1D174C-2A35-674C-B41A-1DD7452C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8521" y="1724565"/>
            <a:ext cx="881059" cy="10855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A249B5-D7C8-EF4D-B6E8-8875463A1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93529" y="4002228"/>
            <a:ext cx="881059" cy="10855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356C34-DE63-604F-B4CC-06A15798D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894" y="5583936"/>
            <a:ext cx="3104209" cy="9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uv-fond-blanc">
    <p:bg>
      <p:bgPr>
        <a:solidFill>
          <a:srgbClr val="287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eu, capture d’écran, Bleu électrique, Azure&#10;&#10;Description générée automatiquement">
            <a:extLst>
              <a:ext uri="{FF2B5EF4-FFF2-40B4-BE49-F238E27FC236}">
                <a16:creationId xmlns:a16="http://schemas.microsoft.com/office/drawing/2014/main" id="{88412C13-6C46-8ACC-ACE6-509488C8C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171D4F0-0890-5E7E-ACD3-AED290BCFB0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543" y="3644267"/>
            <a:ext cx="10981077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5" name="Titre 16">
            <a:extLst>
              <a:ext uri="{FF2B5EF4-FFF2-40B4-BE49-F238E27FC236}">
                <a16:creationId xmlns:a16="http://schemas.microsoft.com/office/drawing/2014/main" id="{085FCB0C-FD9C-593F-5272-3EE00837D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543" y="2260753"/>
            <a:ext cx="10981077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227E53-2B28-8CF6-D482-FF32290B5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7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uv-fond-blanc">
    <p:bg>
      <p:bgPr>
        <a:solidFill>
          <a:srgbClr val="071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bleu, obscurité&#10;&#10;Description générée automatiquement">
            <a:extLst>
              <a:ext uri="{FF2B5EF4-FFF2-40B4-BE49-F238E27FC236}">
                <a16:creationId xmlns:a16="http://schemas.microsoft.com/office/drawing/2014/main" id="{09DB8913-2BD8-F6B4-D250-8EF52B6C0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B55F6F-F194-04BF-C768-2052387B48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543" y="3644267"/>
            <a:ext cx="10981077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4" name="Titre 16">
            <a:extLst>
              <a:ext uri="{FF2B5EF4-FFF2-40B4-BE49-F238E27FC236}">
                <a16:creationId xmlns:a16="http://schemas.microsoft.com/office/drawing/2014/main" id="{4B44990C-E163-1929-F295-A6AAA85B7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543" y="2260753"/>
            <a:ext cx="10981077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621E2-FEEA-D45F-6E30-C037AF469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7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uv-fond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bleu, capture d’écran, Bleu électrique, Azure&#10;&#10;Description générée automatiquemen">
            <a:extLst>
              <a:ext uri="{FF2B5EF4-FFF2-40B4-BE49-F238E27FC236}">
                <a16:creationId xmlns:a16="http://schemas.microsoft.com/office/drawing/2014/main" id="{582A5B1B-D6EF-6A4F-A4F5-D102E3968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7"/>
          <a:stretch/>
        </p:blipFill>
        <p:spPr>
          <a:xfrm>
            <a:off x="7149665" y="2636280"/>
            <a:ext cx="4631045" cy="22093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42F49F-5C64-8FEC-ACEA-168DCD66F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845" y="2180312"/>
            <a:ext cx="4623156" cy="22093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2F9A41-1DEC-EF81-CC9A-CA90E1D187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4C64F9-5074-724B-9495-3F85D1EDEF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2506" y="3858315"/>
            <a:ext cx="5935812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10" name="Titre 16">
            <a:extLst>
              <a:ext uri="{FF2B5EF4-FFF2-40B4-BE49-F238E27FC236}">
                <a16:creationId xmlns:a16="http://schemas.microsoft.com/office/drawing/2014/main" id="{455117FC-6850-3D42-BEFA-27B2C6661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6" y="2180313"/>
            <a:ext cx="5935812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263722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uv-fond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A57AD6-14E5-BB45-9AB6-BC97C1A375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2506" y="3858315"/>
            <a:ext cx="5935812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BD528B2E-ACAA-D44F-95C0-7E10A716A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6" y="2180313"/>
            <a:ext cx="5935812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  <p:pic>
        <p:nvPicPr>
          <p:cNvPr id="7" name="Image 6" descr="Une image contenant bleu, capture d’écran, Bleu électrique, Azure&#10;&#10;Description générée automatiquemen">
            <a:extLst>
              <a:ext uri="{FF2B5EF4-FFF2-40B4-BE49-F238E27FC236}">
                <a16:creationId xmlns:a16="http://schemas.microsoft.com/office/drawing/2014/main" id="{DA04C296-7705-5B45-BE7C-02B01EDE7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7"/>
          <a:stretch/>
        </p:blipFill>
        <p:spPr>
          <a:xfrm>
            <a:off x="7149665" y="2636280"/>
            <a:ext cx="4631045" cy="22093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AC4EB8-D028-F54D-9A1E-471F92B76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845" y="2180313"/>
            <a:ext cx="4623156" cy="22093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3AC419-5665-36CB-7D5A-284CC82C2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uv-fond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A57AD6-14E5-BB45-9AB6-BC97C1A375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2506" y="3858315"/>
            <a:ext cx="5935812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BD528B2E-ACAA-D44F-95C0-7E10A716A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6" y="2180313"/>
            <a:ext cx="5935812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  <p:pic>
        <p:nvPicPr>
          <p:cNvPr id="7" name="Image 6" descr="Une image contenant bleu, capture d’écran, Bleu électrique, Azure&#10;&#10;Description générée automatiquemen">
            <a:extLst>
              <a:ext uri="{FF2B5EF4-FFF2-40B4-BE49-F238E27FC236}">
                <a16:creationId xmlns:a16="http://schemas.microsoft.com/office/drawing/2014/main" id="{DB8C6211-B4FE-CE4B-A8FE-0EA663986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7"/>
          <a:stretch/>
        </p:blipFill>
        <p:spPr>
          <a:xfrm>
            <a:off x="7149665" y="2636280"/>
            <a:ext cx="4631045" cy="22093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AE57F9-AAF8-ED43-B9BA-DB724879F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845" y="2168527"/>
            <a:ext cx="4623156" cy="2221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5D7F9A-BBDF-9448-43F1-E2DC6AE417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36377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-fond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A57AD6-14E5-BB45-9AB6-BC97C1A375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2506" y="3858315"/>
            <a:ext cx="5935812" cy="64214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secondaire</a:t>
            </a:r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BD528B2E-ACAA-D44F-95C0-7E10A716A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6" y="2180313"/>
            <a:ext cx="5935812" cy="1399708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  <p:pic>
        <p:nvPicPr>
          <p:cNvPr id="7" name="Image 6" descr="Une image contenant bleu, capture d’écran, Bleu électrique, Azure&#10;&#10;Description générée automatiquemen">
            <a:extLst>
              <a:ext uri="{FF2B5EF4-FFF2-40B4-BE49-F238E27FC236}">
                <a16:creationId xmlns:a16="http://schemas.microsoft.com/office/drawing/2014/main" id="{0344F6E5-5499-9146-A7A8-DCC485EAA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7"/>
          <a:stretch/>
        </p:blipFill>
        <p:spPr>
          <a:xfrm>
            <a:off x="7149665" y="2636280"/>
            <a:ext cx="4631045" cy="22093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F2866E-4D69-3A43-B1CC-376A66F9B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 r="-66"/>
          <a:stretch/>
        </p:blipFill>
        <p:spPr>
          <a:xfrm>
            <a:off x="7568844" y="2164170"/>
            <a:ext cx="4623157" cy="2221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ED4045-BA84-358D-E112-E67EF7F686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eu, capture d’écran, Bleu électrique, Azure&#10;&#10;Description générée automatiquement">
            <a:extLst>
              <a:ext uri="{FF2B5EF4-FFF2-40B4-BE49-F238E27FC236}">
                <a16:creationId xmlns:a16="http://schemas.microsoft.com/office/drawing/2014/main" id="{B68FEB9B-EAF1-1E83-A04A-6A966BFFA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361" r="57747"/>
          <a:stretch/>
        </p:blipFill>
        <p:spPr>
          <a:xfrm>
            <a:off x="2" y="-18095"/>
            <a:ext cx="376631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95A22-6EA8-1505-3D5E-EA686986F786}"/>
              </a:ext>
            </a:extLst>
          </p:cNvPr>
          <p:cNvSpPr/>
          <p:nvPr userDrawn="1"/>
        </p:nvSpPr>
        <p:spPr>
          <a:xfrm>
            <a:off x="3763334" y="4"/>
            <a:ext cx="842866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335BFA4-C2EE-4123-A5F9-22476040E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6" y="1160590"/>
            <a:ext cx="7064375" cy="462426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Chapitre</a:t>
            </a:r>
            <a:r>
              <a:rPr lang="en-GB" dirty="0"/>
              <a:t>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0C545-8353-DF46-A367-BE61BF10C703}"/>
              </a:ext>
            </a:extLst>
          </p:cNvPr>
          <p:cNvSpPr/>
          <p:nvPr userDrawn="1"/>
        </p:nvSpPr>
        <p:spPr>
          <a:xfrm>
            <a:off x="0" y="6504602"/>
            <a:ext cx="12192000" cy="363583"/>
          </a:xfrm>
          <a:prstGeom prst="rect">
            <a:avLst/>
          </a:prstGeom>
          <a:solidFill>
            <a:srgbClr val="5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bg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CE83E9-001D-447D-A574-8B8F14562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883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97BFB9-97BE-4322-ACE0-F4787434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57" y="6521158"/>
            <a:ext cx="1760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EXENS SOLUTIONS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F9DC9-65F3-47D4-A89E-B6711E5D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1044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8560D458-19AE-445D-9A6C-6EC8786E2A1D}" type="slidenum">
              <a:rPr lang="en-GB" smtClean="0"/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56378B-D2BF-A415-0D6C-61655A884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2" y="1160590"/>
            <a:ext cx="2544133" cy="867504"/>
          </a:xfrm>
        </p:spPr>
        <p:txBody>
          <a:bodyPr anchor="t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E4375-3434-9AD7-51A6-943283258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2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obscurité&#10;&#10;Description générée automatiquement">
            <a:extLst>
              <a:ext uri="{FF2B5EF4-FFF2-40B4-BE49-F238E27FC236}">
                <a16:creationId xmlns:a16="http://schemas.microsoft.com/office/drawing/2014/main" id="{831F68E1-C0D5-5B39-F150-72EE32A3A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48" r="58061"/>
          <a:stretch/>
        </p:blipFill>
        <p:spPr>
          <a:xfrm>
            <a:off x="-16253" y="-18095"/>
            <a:ext cx="376631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95A22-6EA8-1505-3D5E-EA686986F786}"/>
              </a:ext>
            </a:extLst>
          </p:cNvPr>
          <p:cNvSpPr/>
          <p:nvPr userDrawn="1"/>
        </p:nvSpPr>
        <p:spPr>
          <a:xfrm>
            <a:off x="3763334" y="4"/>
            <a:ext cx="842866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335BFA4-C2EE-4123-A5F9-22476040E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6" y="1160590"/>
            <a:ext cx="7064375" cy="462426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Chapitre</a:t>
            </a:r>
            <a:r>
              <a:rPr lang="en-GB" dirty="0"/>
              <a:t>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0C545-8353-DF46-A367-BE61BF10C703}"/>
              </a:ext>
            </a:extLst>
          </p:cNvPr>
          <p:cNvSpPr/>
          <p:nvPr userDrawn="1"/>
        </p:nvSpPr>
        <p:spPr>
          <a:xfrm>
            <a:off x="0" y="6504602"/>
            <a:ext cx="12192000" cy="363583"/>
          </a:xfrm>
          <a:prstGeom prst="rect">
            <a:avLst/>
          </a:prstGeom>
          <a:solidFill>
            <a:srgbClr val="5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bg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CE83E9-001D-447D-A574-8B8F14562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883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97BFB9-97BE-4322-ACE0-F4787434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57" y="6521158"/>
            <a:ext cx="1760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EXENS SOLUTIONS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F9DC9-65F3-47D4-A89E-B6711E5D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1044" y="6512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8560D458-19AE-445D-9A6C-6EC8786E2A1D}" type="slidenum">
              <a:rPr lang="en-GB" smtClean="0"/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56378B-D2BF-A415-0D6C-61655A884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2" y="1160590"/>
            <a:ext cx="2544133" cy="867504"/>
          </a:xfrm>
        </p:spPr>
        <p:txBody>
          <a:bodyPr anchor="t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E4375-3434-9AD7-51A6-943283258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88" y="1"/>
            <a:ext cx="2726813" cy="8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87163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06445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52977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21330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7153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08890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3947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EXENS SOLUTIONS|</a:t>
            </a: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4C2-4817-6643-B86F-CFFEF082CED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3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8" r:id="rId13"/>
    <p:sldLayoutId id="2147483810" r:id="rId14"/>
    <p:sldLayoutId id="2147483789" r:id="rId15"/>
    <p:sldLayoutId id="2147483790" r:id="rId16"/>
    <p:sldLayoutId id="2147483785" r:id="rId17"/>
    <p:sldLayoutId id="2147483786" r:id="rId18"/>
    <p:sldLayoutId id="2147483787" r:id="rId19"/>
    <p:sldLayoutId id="2147483788" r:id="rId20"/>
    <p:sldLayoutId id="2147483772" r:id="rId21"/>
    <p:sldLayoutId id="214748379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emf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B9E5E9C-E054-8B29-6812-4B7F06E0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1756"/>
            <a:ext cx="12192000" cy="1399708"/>
          </a:xfrm>
        </p:spPr>
        <p:txBody>
          <a:bodyPr>
            <a:noAutofit/>
          </a:bodyPr>
          <a:lstStyle/>
          <a:p>
            <a:pPr algn="ctr"/>
            <a:br>
              <a:rPr lang="fr-FR" sz="4000" dirty="0">
                <a:latin typeface="Franklin Gothic Book" panose="020B0503020102020204" pitchFamily="34" charset="0"/>
              </a:rPr>
            </a:br>
            <a:r>
              <a:rPr lang="en-US" sz="4000" dirty="0">
                <a:latin typeface="Franklin Gothic Book" panose="020B0503020102020204" pitchFamily="34" charset="0"/>
              </a:rPr>
              <a:t>SWAP-C Ka-Band High Power Diplexer </a:t>
            </a:r>
            <a:br>
              <a:rPr lang="en-US" sz="4000" dirty="0">
                <a:latin typeface="Franklin Gothic Book" panose="020B0503020102020204" pitchFamily="34" charset="0"/>
              </a:rPr>
            </a:br>
            <a:r>
              <a:rPr lang="en-US" sz="4000" dirty="0">
                <a:latin typeface="Franklin Gothic Book" panose="020B0503020102020204" pitchFamily="34" charset="0"/>
              </a:rPr>
              <a:t>Based on the Emerging AFSIW Technology</a:t>
            </a:r>
            <a:br>
              <a:rPr lang="en-US" sz="4000" dirty="0">
                <a:latin typeface="Franklin Gothic Book" panose="020B0503020102020204" pitchFamily="34" charset="0"/>
              </a:rPr>
            </a:br>
            <a:endParaRPr lang="en-GB" sz="4000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4FF19-7292-BF36-6178-D78373FA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0" y="187528"/>
            <a:ext cx="1939488" cy="899217"/>
          </a:xfrm>
          <a:prstGeom prst="rect">
            <a:avLst/>
          </a:prstGeom>
        </p:spPr>
      </p:pic>
      <p:pic>
        <p:nvPicPr>
          <p:cNvPr id="9" name="Picture 2" descr="part1">
            <a:extLst>
              <a:ext uri="{FF2B5EF4-FFF2-40B4-BE49-F238E27FC236}">
                <a16:creationId xmlns:a16="http://schemas.microsoft.com/office/drawing/2014/main" id="{FC7ABCC8-1704-0DF6-44FB-20D4ABC3F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18004" r="65822" b="27284"/>
          <a:stretch/>
        </p:blipFill>
        <p:spPr bwMode="auto">
          <a:xfrm>
            <a:off x="5383580" y="62200"/>
            <a:ext cx="1424839" cy="11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466988-7434-E855-DB3C-3D683CBA3D43}"/>
              </a:ext>
            </a:extLst>
          </p:cNvPr>
          <p:cNvSpPr txBox="1"/>
          <p:nvPr/>
        </p:nvSpPr>
        <p:spPr>
          <a:xfrm>
            <a:off x="1" y="3337035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15-18 October 2024</a:t>
            </a:r>
            <a:b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ESA/ESTEC,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Noordwijk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Presented by : Dr. Issam MARAH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8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Multiplexing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sp>
        <p:nvSpPr>
          <p:cNvPr id="61" name="ZoneTexte 19">
            <a:extLst>
              <a:ext uri="{FF2B5EF4-FFF2-40B4-BE49-F238E27FC236}">
                <a16:creationId xmlns:a16="http://schemas.microsoft.com/office/drawing/2014/main" id="{E5E4776A-63E2-A57A-78FA-2398AC87D016}"/>
              </a:ext>
            </a:extLst>
          </p:cNvPr>
          <p:cNvSpPr txBox="1"/>
          <p:nvPr/>
        </p:nvSpPr>
        <p:spPr>
          <a:xfrm>
            <a:off x="357756" y="4540317"/>
            <a:ext cx="622476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Compact solution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Low insertion loss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Low robustness solution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High design complexity</a:t>
            </a:r>
            <a:endParaRPr lang="fr-FR" sz="2400" dirty="0">
              <a:solidFill>
                <a:srgbClr val="FF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19">
            <a:extLst>
              <a:ext uri="{FF2B5EF4-FFF2-40B4-BE49-F238E27FC236}">
                <a16:creationId xmlns:a16="http://schemas.microsoft.com/office/drawing/2014/main" id="{08B3BB2D-1BFF-A372-3D9F-1EAB4B7D4E70}"/>
              </a:ext>
            </a:extLst>
          </p:cNvPr>
          <p:cNvSpPr txBox="1"/>
          <p:nvPr/>
        </p:nvSpPr>
        <p:spPr>
          <a:xfrm>
            <a:off x="7744010" y="4564487"/>
            <a:ext cx="47076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Bulk solution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High insertion loss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High robustness solution</a:t>
            </a:r>
          </a:p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Low design complexity</a:t>
            </a:r>
            <a:endParaRPr lang="fr-FR" sz="2400" dirty="0">
              <a:solidFill>
                <a:srgbClr val="00B05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1112147-55EE-62F0-B451-E202FE2085C3}"/>
              </a:ext>
            </a:extLst>
          </p:cNvPr>
          <p:cNvSpPr txBox="1"/>
          <p:nvPr/>
        </p:nvSpPr>
        <p:spPr>
          <a:xfrm>
            <a:off x="160839" y="926287"/>
            <a:ext cx="283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Franklin Gothic Book" panose="020B0503020102020204" pitchFamily="34" charset="0"/>
              </a:rPr>
              <a:t>Manifold topology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EF9D2D-EE3D-28D5-2D2F-56584A9456AF}"/>
              </a:ext>
            </a:extLst>
          </p:cNvPr>
          <p:cNvSpPr txBox="1"/>
          <p:nvPr/>
        </p:nvSpPr>
        <p:spPr>
          <a:xfrm>
            <a:off x="7979655" y="998947"/>
            <a:ext cx="287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 b="1">
                <a:latin typeface="Franklin Gothic Book" panose="020B0503020102020204" pitchFamily="34" charset="0"/>
              </a:defRPr>
            </a:lvl1pPr>
          </a:lstStyle>
          <a:p>
            <a:r>
              <a:rPr lang="en-GB" dirty="0"/>
              <a:t>Circulator topology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1071A5-DC93-4801-8F58-249D1E86EB2A}"/>
              </a:ext>
            </a:extLst>
          </p:cNvPr>
          <p:cNvGrpSpPr/>
          <p:nvPr/>
        </p:nvGrpSpPr>
        <p:grpSpPr>
          <a:xfrm>
            <a:off x="484052" y="1573409"/>
            <a:ext cx="3457498" cy="2523747"/>
            <a:chOff x="389459" y="1645623"/>
            <a:chExt cx="3457498" cy="25237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B2BE85B-78B5-8D43-7940-BB32FEEE0235}"/>
                </a:ext>
              </a:extLst>
            </p:cNvPr>
            <p:cNvGrpSpPr/>
            <p:nvPr/>
          </p:nvGrpSpPr>
          <p:grpSpPr>
            <a:xfrm>
              <a:off x="389459" y="1645623"/>
              <a:ext cx="3457498" cy="2523747"/>
              <a:chOff x="357757" y="1528724"/>
              <a:chExt cx="3457498" cy="2523747"/>
            </a:xfrm>
          </p:grpSpPr>
          <p:pic>
            <p:nvPicPr>
              <p:cNvPr id="59" name="Image 16">
                <a:extLst>
                  <a:ext uri="{FF2B5EF4-FFF2-40B4-BE49-F238E27FC236}">
                    <a16:creationId xmlns:a16="http://schemas.microsoft.com/office/drawing/2014/main" id="{9D2348A7-0FE1-122F-B507-8AEB128ADCBD}"/>
                  </a:ext>
                </a:extLst>
              </p:cNvPr>
              <p:cNvPicPr/>
              <p:nvPr/>
            </p:nvPicPr>
            <p:blipFill rotWithShape="1">
              <a:blip r:embed="rId3"/>
              <a:srcRect l="60842" t="14792" b="50038"/>
              <a:stretch/>
            </p:blipFill>
            <p:spPr>
              <a:xfrm>
                <a:off x="357757" y="1528724"/>
                <a:ext cx="3457498" cy="2213480"/>
              </a:xfrm>
              <a:prstGeom prst="rect">
                <a:avLst/>
              </a:prstGeom>
            </p:spPr>
          </p:pic>
          <p:pic>
            <p:nvPicPr>
              <p:cNvPr id="75" name="Image 16">
                <a:extLst>
                  <a:ext uri="{FF2B5EF4-FFF2-40B4-BE49-F238E27FC236}">
                    <a16:creationId xmlns:a16="http://schemas.microsoft.com/office/drawing/2014/main" id="{EBF1FABC-276B-BD80-0F54-AF45150E1359}"/>
                  </a:ext>
                </a:extLst>
              </p:cNvPr>
              <p:cNvPicPr/>
              <p:nvPr/>
            </p:nvPicPr>
            <p:blipFill rotWithShape="1">
              <a:blip r:embed="rId3"/>
              <a:srcRect l="60842" t="71152" b="23926"/>
              <a:stretch/>
            </p:blipFill>
            <p:spPr>
              <a:xfrm>
                <a:off x="357757" y="3742711"/>
                <a:ext cx="3457498" cy="309760"/>
              </a:xfrm>
              <a:prstGeom prst="rect">
                <a:avLst/>
              </a:prstGeom>
            </p:spPr>
          </p:pic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7FC2CC7-272E-AECE-EC4E-E5D355FD1A4B}"/>
                </a:ext>
              </a:extLst>
            </p:cNvPr>
            <p:cNvSpPr/>
            <p:nvPr/>
          </p:nvSpPr>
          <p:spPr>
            <a:xfrm>
              <a:off x="956441" y="3451973"/>
              <a:ext cx="1046442" cy="4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35A528-91BB-DE80-10B5-F838E0D2A03E}"/>
              </a:ext>
            </a:extLst>
          </p:cNvPr>
          <p:cNvGrpSpPr/>
          <p:nvPr/>
        </p:nvGrpSpPr>
        <p:grpSpPr>
          <a:xfrm>
            <a:off x="8169972" y="1446312"/>
            <a:ext cx="2797371" cy="2944723"/>
            <a:chOff x="7612692" y="1414750"/>
            <a:chExt cx="2797371" cy="2944723"/>
          </a:xfrm>
        </p:grpSpPr>
        <p:sp>
          <p:nvSpPr>
            <p:cNvPr id="63" name="ZoneTexte 15">
              <a:extLst>
                <a:ext uri="{FF2B5EF4-FFF2-40B4-BE49-F238E27FC236}">
                  <a16:creationId xmlns:a16="http://schemas.microsoft.com/office/drawing/2014/main" id="{657E3E7A-B017-E851-A169-3700C3AB3051}"/>
                </a:ext>
              </a:extLst>
            </p:cNvPr>
            <p:cNvSpPr txBox="1"/>
            <p:nvPr/>
          </p:nvSpPr>
          <p:spPr>
            <a:xfrm>
              <a:off x="7612692" y="3990141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Channel 1</a:t>
              </a:r>
            </a:p>
          </p:txBody>
        </p:sp>
        <p:sp>
          <p:nvSpPr>
            <p:cNvPr id="64" name="ZoneTexte 16">
              <a:extLst>
                <a:ext uri="{FF2B5EF4-FFF2-40B4-BE49-F238E27FC236}">
                  <a16:creationId xmlns:a16="http://schemas.microsoft.com/office/drawing/2014/main" id="{1BFF86C8-82CB-30D3-1850-8D554839A550}"/>
                </a:ext>
              </a:extLst>
            </p:cNvPr>
            <p:cNvSpPr txBox="1"/>
            <p:nvPr/>
          </p:nvSpPr>
          <p:spPr>
            <a:xfrm>
              <a:off x="8642585" y="3970765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Channel 2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58F1AA1-A7DA-3B23-931B-7D33398683EE}"/>
                </a:ext>
              </a:extLst>
            </p:cNvPr>
            <p:cNvGrpSpPr/>
            <p:nvPr/>
          </p:nvGrpSpPr>
          <p:grpSpPr>
            <a:xfrm>
              <a:off x="7916125" y="1445453"/>
              <a:ext cx="2493938" cy="2623086"/>
              <a:chOff x="7126628" y="1355877"/>
              <a:chExt cx="2493938" cy="2623086"/>
            </a:xfrm>
          </p:grpSpPr>
          <p:pic>
            <p:nvPicPr>
              <p:cNvPr id="62" name="Image 8">
                <a:extLst>
                  <a:ext uri="{FF2B5EF4-FFF2-40B4-BE49-F238E27FC236}">
                    <a16:creationId xmlns:a16="http://schemas.microsoft.com/office/drawing/2014/main" id="{74357689-8D7B-68CA-E362-1FAF8C2D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55" r="57751"/>
              <a:stretch/>
            </p:blipFill>
            <p:spPr>
              <a:xfrm>
                <a:off x="7126628" y="1624875"/>
                <a:ext cx="1743431" cy="2354088"/>
              </a:xfrm>
              <a:prstGeom prst="rect">
                <a:avLst/>
              </a:prstGeom>
            </p:spPr>
          </p:pic>
          <p:pic>
            <p:nvPicPr>
              <p:cNvPr id="77" name="Image 8">
                <a:extLst>
                  <a:ext uri="{FF2B5EF4-FFF2-40B4-BE49-F238E27FC236}">
                    <a16:creationId xmlns:a16="http://schemas.microsoft.com/office/drawing/2014/main" id="{69E0EAFA-DBFE-F6DC-BED8-145CB815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01" r="-1088"/>
              <a:stretch/>
            </p:blipFill>
            <p:spPr>
              <a:xfrm>
                <a:off x="8870059" y="1355877"/>
                <a:ext cx="750507" cy="2623086"/>
              </a:xfrm>
              <a:prstGeom prst="rect">
                <a:avLst/>
              </a:prstGeom>
            </p:spPr>
          </p:pic>
        </p:grpSp>
        <p:sp>
          <p:nvSpPr>
            <p:cNvPr id="82" name="ZoneTexte 15">
              <a:extLst>
                <a:ext uri="{FF2B5EF4-FFF2-40B4-BE49-F238E27FC236}">
                  <a16:creationId xmlns:a16="http://schemas.microsoft.com/office/drawing/2014/main" id="{7349338E-0889-9CA1-CE2D-747387DF0C63}"/>
                </a:ext>
              </a:extLst>
            </p:cNvPr>
            <p:cNvSpPr txBox="1"/>
            <p:nvPr/>
          </p:nvSpPr>
          <p:spPr>
            <a:xfrm>
              <a:off x="7612692" y="1414750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Commune</a:t>
              </a:r>
            </a:p>
          </p:txBody>
        </p:sp>
      </p:grpSp>
      <p:sp>
        <p:nvSpPr>
          <p:cNvPr id="83" name="ZoneTexte 15">
            <a:extLst>
              <a:ext uri="{FF2B5EF4-FFF2-40B4-BE49-F238E27FC236}">
                <a16:creationId xmlns:a16="http://schemas.microsoft.com/office/drawing/2014/main" id="{432AA1AD-C77A-3C40-1337-6C42D6503F2A}"/>
              </a:ext>
            </a:extLst>
          </p:cNvPr>
          <p:cNvSpPr txBox="1"/>
          <p:nvPr/>
        </p:nvSpPr>
        <p:spPr>
          <a:xfrm>
            <a:off x="1580172" y="391249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A3CB60-4AB4-22AA-D7B0-32B1B8E4EA71}"/>
              </a:ext>
            </a:extLst>
          </p:cNvPr>
          <p:cNvSpPr txBox="1"/>
          <p:nvPr/>
        </p:nvSpPr>
        <p:spPr>
          <a:xfrm rot="19183309">
            <a:off x="214346" y="2427399"/>
            <a:ext cx="514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Addressed by ARTES ESA Cobham 2020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9B6401E-DBB2-8796-2CB5-1683BAC9062E}"/>
              </a:ext>
            </a:extLst>
          </p:cNvPr>
          <p:cNvSpPr/>
          <p:nvPr/>
        </p:nvSpPr>
        <p:spPr>
          <a:xfrm>
            <a:off x="7421280" y="960026"/>
            <a:ext cx="4200664" cy="5348309"/>
          </a:xfrm>
          <a:prstGeom prst="roundRect">
            <a:avLst/>
          </a:prstGeom>
          <a:noFill/>
          <a:ln w="76200">
            <a:solidFill>
              <a:srgbClr val="3073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58ABF-9815-16F4-D526-80F36D06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407" y="1792733"/>
            <a:ext cx="2826710" cy="19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  <p:pic>
        <p:nvPicPr>
          <p:cNvPr id="2" name="Image 14">
            <a:extLst>
              <a:ext uri="{FF2B5EF4-FFF2-40B4-BE49-F238E27FC236}">
                <a16:creationId xmlns:a16="http://schemas.microsoft.com/office/drawing/2014/main" id="{962C2162-8C2C-F57D-ADD3-1880240A1AA6}"/>
              </a:ext>
            </a:extLst>
          </p:cNvPr>
          <p:cNvPicPr/>
          <p:nvPr/>
        </p:nvPicPr>
        <p:blipFill rotWithShape="1">
          <a:blip r:embed="rId2"/>
          <a:srcRect l="24188" r="15639"/>
          <a:stretch/>
        </p:blipFill>
        <p:spPr>
          <a:xfrm>
            <a:off x="8702610" y="2786269"/>
            <a:ext cx="2471057" cy="265005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9A118A-7B24-568C-CD68-5C3B8E371AED}"/>
              </a:ext>
            </a:extLst>
          </p:cNvPr>
          <p:cNvSpPr/>
          <p:nvPr/>
        </p:nvSpPr>
        <p:spPr>
          <a:xfrm>
            <a:off x="8795657" y="2786269"/>
            <a:ext cx="990600" cy="2650054"/>
          </a:xfrm>
          <a:prstGeom prst="roundRect">
            <a:avLst/>
          </a:prstGeom>
          <a:noFill/>
          <a:ln w="76200">
            <a:solidFill>
              <a:srgbClr val="2672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Franklin Gothic Book" panose="020B0503020102020204" pitchFamily="34" charset="0"/>
              </a:rPr>
              <a:t>Circulator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A470A3-4F73-687C-DBCA-E2E9F44CB7FF}"/>
              </a:ext>
            </a:extLst>
          </p:cNvPr>
          <p:cNvSpPr/>
          <p:nvPr/>
        </p:nvSpPr>
        <p:spPr>
          <a:xfrm>
            <a:off x="193690" y="4208356"/>
            <a:ext cx="3500405" cy="1848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57B2D0-7C07-FB5C-DA42-BB92851FA72E}"/>
              </a:ext>
            </a:extLst>
          </p:cNvPr>
          <p:cNvSpPr/>
          <p:nvPr/>
        </p:nvSpPr>
        <p:spPr>
          <a:xfrm>
            <a:off x="1207943" y="5757854"/>
            <a:ext cx="1410852" cy="285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8" name="Connecteur droit 89">
            <a:extLst>
              <a:ext uri="{FF2B5EF4-FFF2-40B4-BE49-F238E27FC236}">
                <a16:creationId xmlns:a16="http://schemas.microsoft.com/office/drawing/2014/main" id="{D498A857-5D08-EDCD-1169-67B16E3079B8}"/>
              </a:ext>
            </a:extLst>
          </p:cNvPr>
          <p:cNvCxnSpPr/>
          <p:nvPr/>
        </p:nvCxnSpPr>
        <p:spPr>
          <a:xfrm>
            <a:off x="193690" y="6056404"/>
            <a:ext cx="35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CDA885D-2BFB-804F-13BC-24D1F4745DEC}"/>
              </a:ext>
            </a:extLst>
          </p:cNvPr>
          <p:cNvSpPr/>
          <p:nvPr/>
        </p:nvSpPr>
        <p:spPr>
          <a:xfrm>
            <a:off x="1207943" y="4218149"/>
            <a:ext cx="1410852" cy="308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18E20C-760B-3905-C64A-83187457A5BE}"/>
              </a:ext>
            </a:extLst>
          </p:cNvPr>
          <p:cNvSpPr/>
          <p:nvPr/>
        </p:nvSpPr>
        <p:spPr>
          <a:xfrm>
            <a:off x="1340076" y="5379031"/>
            <a:ext cx="1158290" cy="378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1" name="Connecteur droit 92">
            <a:extLst>
              <a:ext uri="{FF2B5EF4-FFF2-40B4-BE49-F238E27FC236}">
                <a16:creationId xmlns:a16="http://schemas.microsoft.com/office/drawing/2014/main" id="{F1A293CC-FCC4-A20A-4121-889F7F675553}"/>
              </a:ext>
            </a:extLst>
          </p:cNvPr>
          <p:cNvCxnSpPr>
            <a:cxnSpLocks/>
          </p:cNvCxnSpPr>
          <p:nvPr/>
        </p:nvCxnSpPr>
        <p:spPr>
          <a:xfrm>
            <a:off x="3694094" y="4198564"/>
            <a:ext cx="1" cy="1870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93">
            <a:extLst>
              <a:ext uri="{FF2B5EF4-FFF2-40B4-BE49-F238E27FC236}">
                <a16:creationId xmlns:a16="http://schemas.microsoft.com/office/drawing/2014/main" id="{522CEE0E-A176-CEC6-FF31-A9A478622022}"/>
              </a:ext>
            </a:extLst>
          </p:cNvPr>
          <p:cNvCxnSpPr>
            <a:cxnSpLocks/>
          </p:cNvCxnSpPr>
          <p:nvPr/>
        </p:nvCxnSpPr>
        <p:spPr>
          <a:xfrm flipV="1">
            <a:off x="193690" y="4200195"/>
            <a:ext cx="3504550" cy="9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086F303-5C7B-0A4C-58EB-7D185775991E}"/>
              </a:ext>
            </a:extLst>
          </p:cNvPr>
          <p:cNvSpPr/>
          <p:nvPr/>
        </p:nvSpPr>
        <p:spPr>
          <a:xfrm>
            <a:off x="1348174" y="4518850"/>
            <a:ext cx="1158290" cy="378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3" name="Image 245">
            <a:extLst>
              <a:ext uri="{FF2B5EF4-FFF2-40B4-BE49-F238E27FC236}">
                <a16:creationId xmlns:a16="http://schemas.microsoft.com/office/drawing/2014/main" id="{53FD0D33-FD6E-7583-3D66-317223F25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1" y="1453593"/>
            <a:ext cx="2868655" cy="2193999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9D23D833-5EA3-ECA4-43AF-DE74B47FBE6D}"/>
              </a:ext>
            </a:extLst>
          </p:cNvPr>
          <p:cNvSpPr txBox="1"/>
          <p:nvPr/>
        </p:nvSpPr>
        <p:spPr>
          <a:xfrm>
            <a:off x="66506" y="926287"/>
            <a:ext cx="31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Waveguide Circulator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B477A1EE-D732-FE31-B94D-5DCBCC9DDFFF}"/>
              </a:ext>
            </a:extLst>
          </p:cNvPr>
          <p:cNvSpPr txBox="1"/>
          <p:nvPr/>
        </p:nvSpPr>
        <p:spPr>
          <a:xfrm>
            <a:off x="-55897" y="3709944"/>
            <a:ext cx="259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CC’ Cross section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53D7BF96-BB1B-E901-A67F-0251508217B7}"/>
              </a:ext>
            </a:extLst>
          </p:cNvPr>
          <p:cNvSpPr/>
          <p:nvPr/>
        </p:nvSpPr>
        <p:spPr>
          <a:xfrm>
            <a:off x="182070" y="6150318"/>
            <a:ext cx="351373" cy="2191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B311D815-30DD-F331-3955-A68F9C18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217" y="871682"/>
            <a:ext cx="2868656" cy="1896092"/>
          </a:xfrm>
          <a:prstGeom prst="rect">
            <a:avLst/>
          </a:prstGeom>
        </p:spPr>
      </p:pic>
      <p:sp>
        <p:nvSpPr>
          <p:cNvPr id="1047" name="TextBox 1046">
            <a:extLst>
              <a:ext uri="{FF2B5EF4-FFF2-40B4-BE49-F238E27FC236}">
                <a16:creationId xmlns:a16="http://schemas.microsoft.com/office/drawing/2014/main" id="{A0A3554F-05B6-76F3-7EC3-F4C11681B117}"/>
              </a:ext>
            </a:extLst>
          </p:cNvPr>
          <p:cNvSpPr txBox="1"/>
          <p:nvPr/>
        </p:nvSpPr>
        <p:spPr>
          <a:xfrm>
            <a:off x="5942563" y="1537195"/>
            <a:ext cx="29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800" b="1" dirty="0"/>
              <a:t>Thanks to ferrite</a:t>
            </a:r>
          </a:p>
        </p:txBody>
      </p:sp>
      <p:pic>
        <p:nvPicPr>
          <p:cNvPr id="1071" name="Picture 1070">
            <a:extLst>
              <a:ext uri="{FF2B5EF4-FFF2-40B4-BE49-F238E27FC236}">
                <a16:creationId xmlns:a16="http://schemas.microsoft.com/office/drawing/2014/main" id="{ABEB02AF-2AD8-D48D-0C9B-8BC703F1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836" y="2860068"/>
            <a:ext cx="3136782" cy="2743866"/>
          </a:xfrm>
          <a:prstGeom prst="rect">
            <a:avLst/>
          </a:prstGeom>
        </p:spPr>
      </p:pic>
      <p:sp>
        <p:nvSpPr>
          <p:cNvPr id="1072" name="TextBox 1071">
            <a:extLst>
              <a:ext uri="{FF2B5EF4-FFF2-40B4-BE49-F238E27FC236}">
                <a16:creationId xmlns:a16="http://schemas.microsoft.com/office/drawing/2014/main" id="{171C4682-ED86-FD81-E1EB-9CB25962EFA5}"/>
              </a:ext>
            </a:extLst>
          </p:cNvPr>
          <p:cNvSpPr txBox="1"/>
          <p:nvPr/>
        </p:nvSpPr>
        <p:spPr>
          <a:xfrm>
            <a:off x="5942563" y="3970391"/>
            <a:ext cx="304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800" b="1" dirty="0"/>
              <a:t>Waveguide Ridge</a:t>
            </a:r>
          </a:p>
        </p:txBody>
      </p:sp>
      <p:sp>
        <p:nvSpPr>
          <p:cNvPr id="1073" name="Est égal à 141">
            <a:extLst>
              <a:ext uri="{FF2B5EF4-FFF2-40B4-BE49-F238E27FC236}">
                <a16:creationId xmlns:a16="http://schemas.microsoft.com/office/drawing/2014/main" id="{2EB98B3C-E09E-990C-15D8-D95C68540D47}"/>
              </a:ext>
            </a:extLst>
          </p:cNvPr>
          <p:cNvSpPr/>
          <p:nvPr/>
        </p:nvSpPr>
        <p:spPr>
          <a:xfrm>
            <a:off x="6840618" y="5422653"/>
            <a:ext cx="914400" cy="9144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Signe Plus 142">
            <a:extLst>
              <a:ext uri="{FF2B5EF4-FFF2-40B4-BE49-F238E27FC236}">
                <a16:creationId xmlns:a16="http://schemas.microsoft.com/office/drawing/2014/main" id="{CDE9233E-16F3-5059-708B-4A47563A2ECA}"/>
              </a:ext>
            </a:extLst>
          </p:cNvPr>
          <p:cNvSpPr/>
          <p:nvPr/>
        </p:nvSpPr>
        <p:spPr>
          <a:xfrm>
            <a:off x="6841610" y="2444391"/>
            <a:ext cx="914400" cy="914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89986BFC-2494-D6FD-B206-5316144C82A6}"/>
              </a:ext>
            </a:extLst>
          </p:cNvPr>
          <p:cNvSpPr txBox="1"/>
          <p:nvPr/>
        </p:nvSpPr>
        <p:spPr>
          <a:xfrm>
            <a:off x="7798578" y="5521390"/>
            <a:ext cx="2254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GB" sz="4000" b="1" dirty="0"/>
              <a:t>Circulator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075FA7F8-E561-1602-3897-852BEF76D84B}"/>
              </a:ext>
            </a:extLst>
          </p:cNvPr>
          <p:cNvSpPr txBox="1"/>
          <p:nvPr/>
        </p:nvSpPr>
        <p:spPr>
          <a:xfrm>
            <a:off x="564287" y="6012207"/>
            <a:ext cx="101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Ferrite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647A59DB-F2D0-7C41-BE39-AB89D8D79321}"/>
              </a:ext>
            </a:extLst>
          </p:cNvPr>
          <p:cNvSpPr/>
          <p:nvPr/>
        </p:nvSpPr>
        <p:spPr>
          <a:xfrm>
            <a:off x="1703128" y="6150318"/>
            <a:ext cx="351373" cy="2191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F7F40E2B-9C2F-9E79-47A8-14D5DA16C159}"/>
              </a:ext>
            </a:extLst>
          </p:cNvPr>
          <p:cNvSpPr txBox="1"/>
          <p:nvPr/>
        </p:nvSpPr>
        <p:spPr>
          <a:xfrm>
            <a:off x="2085345" y="6012207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Metal Ridge</a:t>
            </a:r>
          </a:p>
        </p:txBody>
      </p:sp>
    </p:spTree>
    <p:extLst>
      <p:ext uri="{BB962C8B-B14F-4D97-AF65-F5344CB8AC3E}">
        <p14:creationId xmlns:p14="http://schemas.microsoft.com/office/powerpoint/2010/main" val="42380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 animBg="1"/>
      <p:bldP spid="1074" grpId="0" animBg="1"/>
      <p:bldP spid="1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Franklin Gothic Book" panose="020B0503020102020204" pitchFamily="34" charset="0"/>
              </a:rPr>
              <a:t>Circulator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A470A3-4F73-687C-DBCA-E2E9F44CB7FF}"/>
              </a:ext>
            </a:extLst>
          </p:cNvPr>
          <p:cNvSpPr/>
          <p:nvPr/>
        </p:nvSpPr>
        <p:spPr>
          <a:xfrm>
            <a:off x="138024" y="1157966"/>
            <a:ext cx="3500405" cy="1848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57B2D0-7C07-FB5C-DA42-BB92851FA72E}"/>
              </a:ext>
            </a:extLst>
          </p:cNvPr>
          <p:cNvSpPr/>
          <p:nvPr/>
        </p:nvSpPr>
        <p:spPr>
          <a:xfrm>
            <a:off x="1152277" y="2707464"/>
            <a:ext cx="1410852" cy="285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8" name="Connecteur droit 89">
            <a:extLst>
              <a:ext uri="{FF2B5EF4-FFF2-40B4-BE49-F238E27FC236}">
                <a16:creationId xmlns:a16="http://schemas.microsoft.com/office/drawing/2014/main" id="{D498A857-5D08-EDCD-1169-67B16E3079B8}"/>
              </a:ext>
            </a:extLst>
          </p:cNvPr>
          <p:cNvCxnSpPr/>
          <p:nvPr/>
        </p:nvCxnSpPr>
        <p:spPr>
          <a:xfrm>
            <a:off x="138024" y="3006014"/>
            <a:ext cx="35004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CDA885D-2BFB-804F-13BC-24D1F4745DEC}"/>
              </a:ext>
            </a:extLst>
          </p:cNvPr>
          <p:cNvSpPr/>
          <p:nvPr/>
        </p:nvSpPr>
        <p:spPr>
          <a:xfrm>
            <a:off x="1152277" y="1167759"/>
            <a:ext cx="1410852" cy="308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18E20C-760B-3905-C64A-83187457A5BE}"/>
              </a:ext>
            </a:extLst>
          </p:cNvPr>
          <p:cNvSpPr/>
          <p:nvPr/>
        </p:nvSpPr>
        <p:spPr>
          <a:xfrm>
            <a:off x="1284410" y="2328641"/>
            <a:ext cx="1158290" cy="378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1" name="Connecteur droit 92">
            <a:extLst>
              <a:ext uri="{FF2B5EF4-FFF2-40B4-BE49-F238E27FC236}">
                <a16:creationId xmlns:a16="http://schemas.microsoft.com/office/drawing/2014/main" id="{F1A293CC-FCC4-A20A-4121-889F7F675553}"/>
              </a:ext>
            </a:extLst>
          </p:cNvPr>
          <p:cNvCxnSpPr>
            <a:cxnSpLocks/>
          </p:cNvCxnSpPr>
          <p:nvPr/>
        </p:nvCxnSpPr>
        <p:spPr>
          <a:xfrm>
            <a:off x="3638428" y="1148174"/>
            <a:ext cx="1" cy="1870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93">
            <a:extLst>
              <a:ext uri="{FF2B5EF4-FFF2-40B4-BE49-F238E27FC236}">
                <a16:creationId xmlns:a16="http://schemas.microsoft.com/office/drawing/2014/main" id="{522CEE0E-A176-CEC6-FF31-A9A478622022}"/>
              </a:ext>
            </a:extLst>
          </p:cNvPr>
          <p:cNvCxnSpPr>
            <a:cxnSpLocks/>
          </p:cNvCxnSpPr>
          <p:nvPr/>
        </p:nvCxnSpPr>
        <p:spPr>
          <a:xfrm flipV="1">
            <a:off x="138024" y="1149805"/>
            <a:ext cx="3504550" cy="9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086F303-5C7B-0A4C-58EB-7D185775991E}"/>
              </a:ext>
            </a:extLst>
          </p:cNvPr>
          <p:cNvSpPr/>
          <p:nvPr/>
        </p:nvSpPr>
        <p:spPr>
          <a:xfrm>
            <a:off x="1292508" y="1468460"/>
            <a:ext cx="1158290" cy="378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53D7BF96-BB1B-E901-A67F-0251508217B7}"/>
              </a:ext>
            </a:extLst>
          </p:cNvPr>
          <p:cNvSpPr/>
          <p:nvPr/>
        </p:nvSpPr>
        <p:spPr>
          <a:xfrm>
            <a:off x="126404" y="3099928"/>
            <a:ext cx="351373" cy="2191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075FA7F8-E561-1602-3897-852BEF76D84B}"/>
              </a:ext>
            </a:extLst>
          </p:cNvPr>
          <p:cNvSpPr txBox="1"/>
          <p:nvPr/>
        </p:nvSpPr>
        <p:spPr>
          <a:xfrm>
            <a:off x="486966" y="3024834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Book" panose="020B0503020102020204" pitchFamily="34" charset="0"/>
              </a:rPr>
              <a:t>Ferrite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647A59DB-F2D0-7C41-BE39-AB89D8D79321}"/>
              </a:ext>
            </a:extLst>
          </p:cNvPr>
          <p:cNvSpPr/>
          <p:nvPr/>
        </p:nvSpPr>
        <p:spPr>
          <a:xfrm>
            <a:off x="1647462" y="3099928"/>
            <a:ext cx="351373" cy="2191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F7F40E2B-9C2F-9E79-47A8-14D5DA16C159}"/>
              </a:ext>
            </a:extLst>
          </p:cNvPr>
          <p:cNvSpPr txBox="1"/>
          <p:nvPr/>
        </p:nvSpPr>
        <p:spPr>
          <a:xfrm>
            <a:off x="2005464" y="2994913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ranklin Gothic Book" panose="020B0503020102020204" pitchFamily="34" charset="0"/>
              </a:rPr>
              <a:t>Metal Ridge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219005-6631-0FCD-43C0-5DD078F9E053}"/>
              </a:ext>
            </a:extLst>
          </p:cNvPr>
          <p:cNvGrpSpPr/>
          <p:nvPr/>
        </p:nvGrpSpPr>
        <p:grpSpPr>
          <a:xfrm>
            <a:off x="7945348" y="1484397"/>
            <a:ext cx="3504550" cy="1220833"/>
            <a:chOff x="7800522" y="1217599"/>
            <a:chExt cx="3504550" cy="1870692"/>
          </a:xfrm>
        </p:grpSpPr>
        <p:cxnSp>
          <p:nvCxnSpPr>
            <p:cNvPr id="9" name="Connecteur droit 89">
              <a:extLst>
                <a:ext uri="{FF2B5EF4-FFF2-40B4-BE49-F238E27FC236}">
                  <a16:creationId xmlns:a16="http://schemas.microsoft.com/office/drawing/2014/main" id="{AC835E11-BE58-515D-C518-D5A765F0A505}"/>
                </a:ext>
              </a:extLst>
            </p:cNvPr>
            <p:cNvCxnSpPr/>
            <p:nvPr/>
          </p:nvCxnSpPr>
          <p:spPr>
            <a:xfrm>
              <a:off x="7800522" y="3075439"/>
              <a:ext cx="3500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92">
              <a:extLst>
                <a:ext uri="{FF2B5EF4-FFF2-40B4-BE49-F238E27FC236}">
                  <a16:creationId xmlns:a16="http://schemas.microsoft.com/office/drawing/2014/main" id="{F420D336-27FA-206F-024C-A8DA6753EBA7}"/>
                </a:ext>
              </a:extLst>
            </p:cNvPr>
            <p:cNvCxnSpPr>
              <a:cxnSpLocks/>
            </p:cNvCxnSpPr>
            <p:nvPr/>
          </p:nvCxnSpPr>
          <p:spPr>
            <a:xfrm>
              <a:off x="11300926" y="1217599"/>
              <a:ext cx="1" cy="18706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93">
              <a:extLst>
                <a:ext uri="{FF2B5EF4-FFF2-40B4-BE49-F238E27FC236}">
                  <a16:creationId xmlns:a16="http://schemas.microsoft.com/office/drawing/2014/main" id="{20EC89B3-FDCC-A52D-7F80-B6CE7B74E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522" y="1219230"/>
              <a:ext cx="3504550" cy="9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1CF674-8825-6CFC-9BB4-0736E37C0AC3}"/>
                </a:ext>
              </a:extLst>
            </p:cNvPr>
            <p:cNvGrpSpPr/>
            <p:nvPr/>
          </p:nvGrpSpPr>
          <p:grpSpPr>
            <a:xfrm>
              <a:off x="7800522" y="1227391"/>
              <a:ext cx="3500405" cy="1848048"/>
              <a:chOff x="7800522" y="1227391"/>
              <a:chExt cx="3500405" cy="18480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50E5B-D7E4-997E-2701-85E2E85ADD2C}"/>
                  </a:ext>
                </a:extLst>
              </p:cNvPr>
              <p:cNvSpPr/>
              <p:nvPr/>
            </p:nvSpPr>
            <p:spPr>
              <a:xfrm>
                <a:off x="7800522" y="1227391"/>
                <a:ext cx="3500405" cy="184804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FBF262-494C-5192-0893-B32223302A63}"/>
                  </a:ext>
                </a:extLst>
              </p:cNvPr>
              <p:cNvSpPr/>
              <p:nvPr/>
            </p:nvSpPr>
            <p:spPr>
              <a:xfrm>
                <a:off x="8946908" y="2181478"/>
                <a:ext cx="1158290" cy="5954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3CC62F-D3C0-96AF-AA04-6D2BBDEE14DA}"/>
                  </a:ext>
                </a:extLst>
              </p:cNvPr>
              <p:cNvSpPr/>
              <p:nvPr/>
            </p:nvSpPr>
            <p:spPr>
              <a:xfrm>
                <a:off x="8955006" y="1537884"/>
                <a:ext cx="1158290" cy="59541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74F423-79BE-D7C5-93FB-6EBF19575970}"/>
                  </a:ext>
                </a:extLst>
              </p:cNvPr>
              <p:cNvSpPr/>
              <p:nvPr/>
            </p:nvSpPr>
            <p:spPr>
              <a:xfrm>
                <a:off x="8814775" y="1237184"/>
                <a:ext cx="1410852" cy="543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256AD-55D4-D919-DCE4-A38FDEAAE67F}"/>
                  </a:ext>
                </a:extLst>
              </p:cNvPr>
              <p:cNvSpPr/>
              <p:nvPr/>
            </p:nvSpPr>
            <p:spPr>
              <a:xfrm>
                <a:off x="8814775" y="2518911"/>
                <a:ext cx="1410852" cy="5436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42" name="Lightning Bolt 41">
            <a:extLst>
              <a:ext uri="{FF2B5EF4-FFF2-40B4-BE49-F238E27FC236}">
                <a16:creationId xmlns:a16="http://schemas.microsoft.com/office/drawing/2014/main" id="{7882F228-BC98-8140-1C11-CDC7DF86C81C}"/>
              </a:ext>
            </a:extLst>
          </p:cNvPr>
          <p:cNvSpPr/>
          <p:nvPr/>
        </p:nvSpPr>
        <p:spPr>
          <a:xfrm rot="15761625">
            <a:off x="8302263" y="2054020"/>
            <a:ext cx="736576" cy="93894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AA0E547-EC11-5D1E-19D0-BDCB97E97B93}"/>
              </a:ext>
            </a:extLst>
          </p:cNvPr>
          <p:cNvSpPr/>
          <p:nvPr/>
        </p:nvSpPr>
        <p:spPr>
          <a:xfrm>
            <a:off x="4480268" y="1756805"/>
            <a:ext cx="2627789" cy="713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CBDDABEA-0672-4DC9-6C15-13401C420EEC}"/>
              </a:ext>
            </a:extLst>
          </p:cNvPr>
          <p:cNvSpPr/>
          <p:nvPr/>
        </p:nvSpPr>
        <p:spPr>
          <a:xfrm rot="5400000">
            <a:off x="8983861" y="3296854"/>
            <a:ext cx="1362331" cy="713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0AF403A7-C37A-8F56-BB11-99560F512974}"/>
              </a:ext>
            </a:extLst>
          </p:cNvPr>
          <p:cNvSpPr/>
          <p:nvPr/>
        </p:nvSpPr>
        <p:spPr>
          <a:xfrm rot="10800000">
            <a:off x="6431280" y="4901513"/>
            <a:ext cx="1489636" cy="713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D070917C-FD05-C190-3A86-456B3CF2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4" y="3858418"/>
            <a:ext cx="2267253" cy="22317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2AE7A52-3257-D355-A6FE-C6258FFCD5E7}"/>
              </a:ext>
            </a:extLst>
          </p:cNvPr>
          <p:cNvGrpSpPr/>
          <p:nvPr/>
        </p:nvGrpSpPr>
        <p:grpSpPr>
          <a:xfrm>
            <a:off x="8026194" y="4425228"/>
            <a:ext cx="3552029" cy="1614579"/>
            <a:chOff x="8026194" y="4425228"/>
            <a:chExt cx="3552029" cy="1614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86633A-E98B-43B7-3FE6-42F1DE6B4231}"/>
                </a:ext>
              </a:extLst>
            </p:cNvPr>
            <p:cNvGrpSpPr/>
            <p:nvPr/>
          </p:nvGrpSpPr>
          <p:grpSpPr>
            <a:xfrm>
              <a:off x="8067268" y="4613677"/>
              <a:ext cx="3500406" cy="1220833"/>
              <a:chOff x="7800522" y="1217599"/>
              <a:chExt cx="3500406" cy="1870692"/>
            </a:xfrm>
          </p:grpSpPr>
          <p:cxnSp>
            <p:nvCxnSpPr>
              <p:cNvPr id="25" name="Connecteur droit 89">
                <a:extLst>
                  <a:ext uri="{FF2B5EF4-FFF2-40B4-BE49-F238E27FC236}">
                    <a16:creationId xmlns:a16="http://schemas.microsoft.com/office/drawing/2014/main" id="{4C872FD8-7266-5399-9E55-647698443035}"/>
                  </a:ext>
                </a:extLst>
              </p:cNvPr>
              <p:cNvCxnSpPr/>
              <p:nvPr/>
            </p:nvCxnSpPr>
            <p:spPr>
              <a:xfrm>
                <a:off x="7800522" y="3075439"/>
                <a:ext cx="35004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92">
                <a:extLst>
                  <a:ext uri="{FF2B5EF4-FFF2-40B4-BE49-F238E27FC236}">
                    <a16:creationId xmlns:a16="http://schemas.microsoft.com/office/drawing/2014/main" id="{EC25A6A6-048D-8033-AA9B-7B84B2A88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00926" y="1217599"/>
                <a:ext cx="1" cy="18706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4E5D790-A7D1-5BF9-A55A-6D26D440FF69}"/>
                  </a:ext>
                </a:extLst>
              </p:cNvPr>
              <p:cNvGrpSpPr/>
              <p:nvPr/>
            </p:nvGrpSpPr>
            <p:grpSpPr>
              <a:xfrm>
                <a:off x="7800522" y="1227391"/>
                <a:ext cx="3500405" cy="1848048"/>
                <a:chOff x="7800522" y="1227391"/>
                <a:chExt cx="3500405" cy="184804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BA6CB52-D8D4-E04F-6DDE-CBE71804FF6C}"/>
                    </a:ext>
                  </a:extLst>
                </p:cNvPr>
                <p:cNvSpPr/>
                <p:nvPr/>
              </p:nvSpPr>
              <p:spPr>
                <a:xfrm>
                  <a:off x="7800522" y="1227391"/>
                  <a:ext cx="3500405" cy="184804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5F1408-7FE9-984E-0CF7-EBD89902E932}"/>
                    </a:ext>
                  </a:extLst>
                </p:cNvPr>
                <p:cNvSpPr/>
                <p:nvPr/>
              </p:nvSpPr>
              <p:spPr>
                <a:xfrm>
                  <a:off x="8946908" y="2218211"/>
                  <a:ext cx="1158290" cy="55867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59551A8-C4FC-AE0F-88B2-1A8E6924BA85}"/>
                    </a:ext>
                  </a:extLst>
                </p:cNvPr>
                <p:cNvSpPr/>
                <p:nvPr/>
              </p:nvSpPr>
              <p:spPr>
                <a:xfrm>
                  <a:off x="8955006" y="1537884"/>
                  <a:ext cx="1158290" cy="5954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22BE3CD-3BB3-FE96-1ED4-F431F4DF2484}"/>
                    </a:ext>
                  </a:extLst>
                </p:cNvPr>
                <p:cNvSpPr/>
                <p:nvPr/>
              </p:nvSpPr>
              <p:spPr>
                <a:xfrm>
                  <a:off x="8814775" y="1237184"/>
                  <a:ext cx="1410852" cy="54367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BAFC540-FC08-37C7-38D5-09DA48F521C1}"/>
                    </a:ext>
                  </a:extLst>
                </p:cNvPr>
                <p:cNvSpPr/>
                <p:nvPr/>
              </p:nvSpPr>
              <p:spPr>
                <a:xfrm>
                  <a:off x="8814775" y="2518911"/>
                  <a:ext cx="1410852" cy="54367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60" name="Multiplication Sign 1059">
              <a:extLst>
                <a:ext uri="{FF2B5EF4-FFF2-40B4-BE49-F238E27FC236}">
                  <a16:creationId xmlns:a16="http://schemas.microsoft.com/office/drawing/2014/main" id="{7A05F5D2-CC3C-A83B-CDFE-33D1947859A0}"/>
                </a:ext>
              </a:extLst>
            </p:cNvPr>
            <p:cNvSpPr/>
            <p:nvPr/>
          </p:nvSpPr>
          <p:spPr>
            <a:xfrm>
              <a:off x="8026194" y="4425228"/>
              <a:ext cx="3521506" cy="709870"/>
            </a:xfrm>
            <a:prstGeom prst="mathMultiply">
              <a:avLst/>
            </a:prstGeom>
            <a:solidFill>
              <a:srgbClr val="07163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1" name="Multiplication Sign 1060">
              <a:extLst>
                <a:ext uri="{FF2B5EF4-FFF2-40B4-BE49-F238E27FC236}">
                  <a16:creationId xmlns:a16="http://schemas.microsoft.com/office/drawing/2014/main" id="{9D15ED8D-7963-5C3C-EACE-0AE54FC80FAD}"/>
                </a:ext>
              </a:extLst>
            </p:cNvPr>
            <p:cNvSpPr/>
            <p:nvPr/>
          </p:nvSpPr>
          <p:spPr>
            <a:xfrm>
              <a:off x="8056717" y="5329937"/>
              <a:ext cx="3521506" cy="709870"/>
            </a:xfrm>
            <a:prstGeom prst="mathMultiply">
              <a:avLst/>
            </a:prstGeom>
            <a:solidFill>
              <a:srgbClr val="07163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64" name="Picture 1063" descr="A red stamp with black text&#10;&#10;Description automatically generated">
            <a:extLst>
              <a:ext uri="{FF2B5EF4-FFF2-40B4-BE49-F238E27FC236}">
                <a16:creationId xmlns:a16="http://schemas.microsoft.com/office/drawing/2014/main" id="{A764E0DE-594C-EA54-341C-68534169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60936">
            <a:off x="3663750" y="2713726"/>
            <a:ext cx="2209233" cy="1560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19203-BA5C-4749-2030-362CE75E91B1}"/>
              </a:ext>
            </a:extLst>
          </p:cNvPr>
          <p:cNvSpPr txBox="1"/>
          <p:nvPr/>
        </p:nvSpPr>
        <p:spPr>
          <a:xfrm>
            <a:off x="4524920" y="1547827"/>
            <a:ext cx="217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Waveguide to AFSIW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D077C-0E35-2DF0-A147-4FEB053F72B2}"/>
              </a:ext>
            </a:extLst>
          </p:cNvPr>
          <p:cNvSpPr txBox="1"/>
          <p:nvPr/>
        </p:nvSpPr>
        <p:spPr>
          <a:xfrm>
            <a:off x="7490810" y="2815509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Multipactor</a:t>
            </a:r>
            <a:r>
              <a:rPr lang="en-GB" b="1" dirty="0">
                <a:solidFill>
                  <a:srgbClr val="FF0000"/>
                </a:solidFill>
              </a:rPr>
              <a:t> risk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F07F96-B7CB-FB48-0174-2A8F586373A4}"/>
              </a:ext>
            </a:extLst>
          </p:cNvPr>
          <p:cNvSpPr txBox="1"/>
          <p:nvPr/>
        </p:nvSpPr>
        <p:spPr>
          <a:xfrm>
            <a:off x="10176746" y="2710556"/>
            <a:ext cx="2032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 standard PCB machining. Cost 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994D2B-ACF3-560C-250B-64A632FA3CF5}"/>
              </a:ext>
            </a:extLst>
          </p:cNvPr>
          <p:cNvSpPr txBox="1"/>
          <p:nvPr/>
        </p:nvSpPr>
        <p:spPr>
          <a:xfrm>
            <a:off x="6756515" y="454677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Franklin Gothic Book" panose="020B0503020102020204" pitchFamily="34" charset="0"/>
              </a:defRPr>
            </a:lvl1pPr>
          </a:lstStyle>
          <a:p>
            <a:r>
              <a:rPr lang="en-GB" dirty="0"/>
              <a:t>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68421B-EB2F-3BC8-AB2A-6186C9E9BCC5}"/>
              </a:ext>
            </a:extLst>
          </p:cNvPr>
          <p:cNvSpPr txBox="1"/>
          <p:nvPr/>
        </p:nvSpPr>
        <p:spPr>
          <a:xfrm>
            <a:off x="126404" y="6026012"/>
            <a:ext cx="697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Using ferrite for circulation </a:t>
            </a:r>
            <a:r>
              <a:rPr lang="en-GB" sz="2400" b="1" u="sng" dirty="0">
                <a:solidFill>
                  <a:srgbClr val="00B050"/>
                </a:solidFill>
                <a:latin typeface="Franklin Gothic Book" panose="020B0503020102020204" pitchFamily="34" charset="0"/>
              </a:rPr>
              <a:t>and</a:t>
            </a:r>
            <a:r>
              <a:rPr lang="en-GB" sz="2400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 impedance matching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4FBC48-3E12-E911-4CFF-3FC3FFA9A3D0}"/>
              </a:ext>
            </a:extLst>
          </p:cNvPr>
          <p:cNvSpPr txBox="1"/>
          <p:nvPr/>
        </p:nvSpPr>
        <p:spPr>
          <a:xfrm>
            <a:off x="7899535" y="5915877"/>
            <a:ext cx="408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Ridge suppression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How can impedance matching be done?</a:t>
            </a:r>
            <a:endParaRPr lang="en-GB" b="1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D760E2-80EF-E5A5-1819-08E8DD37023C}"/>
              </a:ext>
            </a:extLst>
          </p:cNvPr>
          <p:cNvSpPr txBox="1"/>
          <p:nvPr/>
        </p:nvSpPr>
        <p:spPr>
          <a:xfrm>
            <a:off x="4762075" y="2360616"/>
            <a:ext cx="17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Reduced height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981C83-C757-2F01-6002-373D64C00717}"/>
              </a:ext>
            </a:extLst>
          </p:cNvPr>
          <p:cNvGrpSpPr/>
          <p:nvPr/>
        </p:nvGrpSpPr>
        <p:grpSpPr>
          <a:xfrm>
            <a:off x="3000026" y="4160180"/>
            <a:ext cx="3402702" cy="1664473"/>
            <a:chOff x="3000026" y="4160180"/>
            <a:chExt cx="3402702" cy="1664473"/>
          </a:xfrm>
        </p:grpSpPr>
        <p:grpSp>
          <p:nvGrpSpPr>
            <p:cNvPr id="58" name="Groupe 7">
              <a:extLst>
                <a:ext uri="{FF2B5EF4-FFF2-40B4-BE49-F238E27FC236}">
                  <a16:creationId xmlns:a16="http://schemas.microsoft.com/office/drawing/2014/main" id="{4762E222-DD81-F2C3-B07D-12B52A936551}"/>
                </a:ext>
              </a:extLst>
            </p:cNvPr>
            <p:cNvGrpSpPr/>
            <p:nvPr/>
          </p:nvGrpSpPr>
          <p:grpSpPr>
            <a:xfrm>
              <a:off x="3000026" y="4566895"/>
              <a:ext cx="3402702" cy="1257758"/>
              <a:chOff x="7132936" y="1827736"/>
              <a:chExt cx="4244897" cy="132563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D892ED7-4E1B-3D08-4EBC-055D5A716DCD}"/>
                  </a:ext>
                </a:extLst>
              </p:cNvPr>
              <p:cNvSpPr/>
              <p:nvPr/>
            </p:nvSpPr>
            <p:spPr>
              <a:xfrm>
                <a:off x="7132936" y="1839489"/>
                <a:ext cx="4244897" cy="13138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AADFEB6-37CB-369C-32E3-F2D034A54CCA}"/>
                  </a:ext>
                </a:extLst>
              </p:cNvPr>
              <p:cNvSpPr/>
              <p:nvPr/>
            </p:nvSpPr>
            <p:spPr>
              <a:xfrm>
                <a:off x="8758074" y="1839489"/>
                <a:ext cx="917739" cy="4147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A10F40C-28DF-0538-F9D4-C25C31197E0E}"/>
                  </a:ext>
                </a:extLst>
              </p:cNvPr>
              <p:cNvSpPr/>
              <p:nvPr/>
            </p:nvSpPr>
            <p:spPr>
              <a:xfrm>
                <a:off x="8233544" y="2629314"/>
                <a:ext cx="1985471" cy="51709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Rectangle 1042">
                <a:extLst>
                  <a:ext uri="{FF2B5EF4-FFF2-40B4-BE49-F238E27FC236}">
                    <a16:creationId xmlns:a16="http://schemas.microsoft.com/office/drawing/2014/main" id="{47389317-BDFD-F3B4-A3F0-05EF60CB6208}"/>
                  </a:ext>
                </a:extLst>
              </p:cNvPr>
              <p:cNvSpPr/>
              <p:nvPr/>
            </p:nvSpPr>
            <p:spPr>
              <a:xfrm>
                <a:off x="8227163" y="1842907"/>
                <a:ext cx="1996764" cy="12987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44" name="Connecteur droit 115">
                <a:extLst>
                  <a:ext uri="{FF2B5EF4-FFF2-40B4-BE49-F238E27FC236}">
                    <a16:creationId xmlns:a16="http://schemas.microsoft.com/office/drawing/2014/main" id="{BDBDE666-97FB-8D63-36C1-A9F6DEDDDF4C}"/>
                  </a:ext>
                </a:extLst>
              </p:cNvPr>
              <p:cNvCxnSpPr/>
              <p:nvPr/>
            </p:nvCxnSpPr>
            <p:spPr>
              <a:xfrm>
                <a:off x="8241795" y="2617561"/>
                <a:ext cx="1982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5" name="ZoneTexte 116">
                <a:extLst>
                  <a:ext uri="{FF2B5EF4-FFF2-40B4-BE49-F238E27FC236}">
                    <a16:creationId xmlns:a16="http://schemas.microsoft.com/office/drawing/2014/main" id="{5DD53D63-3D1C-090C-B203-F9567CB410C2}"/>
                  </a:ext>
                </a:extLst>
              </p:cNvPr>
              <p:cNvSpPr txBox="1"/>
              <p:nvPr/>
            </p:nvSpPr>
            <p:spPr>
              <a:xfrm>
                <a:off x="9003113" y="270859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</a:p>
            </p:txBody>
          </p:sp>
          <p:sp>
            <p:nvSpPr>
              <p:cNvPr id="1048" name="ZoneTexte 117">
                <a:extLst>
                  <a:ext uri="{FF2B5EF4-FFF2-40B4-BE49-F238E27FC236}">
                    <a16:creationId xmlns:a16="http://schemas.microsoft.com/office/drawing/2014/main" id="{8A794D80-97A2-9703-9454-EC354463FFA8}"/>
                  </a:ext>
                </a:extLst>
              </p:cNvPr>
              <p:cNvSpPr txBox="1"/>
              <p:nvPr/>
            </p:nvSpPr>
            <p:spPr>
              <a:xfrm>
                <a:off x="9007569" y="224238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</a:p>
            </p:txBody>
          </p:sp>
          <p:sp>
            <p:nvSpPr>
              <p:cNvPr id="1049" name="ZoneTexte 118">
                <a:extLst>
                  <a:ext uri="{FF2B5EF4-FFF2-40B4-BE49-F238E27FC236}">
                    <a16:creationId xmlns:a16="http://schemas.microsoft.com/office/drawing/2014/main" id="{B3719341-CF32-72D5-51A5-81E1BC159BE7}"/>
                  </a:ext>
                </a:extLst>
              </p:cNvPr>
              <p:cNvSpPr txBox="1"/>
              <p:nvPr/>
            </p:nvSpPr>
            <p:spPr>
              <a:xfrm>
                <a:off x="8279632" y="186531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</a:p>
            </p:txBody>
          </p:sp>
          <p:sp>
            <p:nvSpPr>
              <p:cNvPr id="1050" name="ZoneTexte 119">
                <a:extLst>
                  <a:ext uri="{FF2B5EF4-FFF2-40B4-BE49-F238E27FC236}">
                    <a16:creationId xmlns:a16="http://schemas.microsoft.com/office/drawing/2014/main" id="{E4010C3F-53B1-C775-B69D-600455BB4D41}"/>
                  </a:ext>
                </a:extLst>
              </p:cNvPr>
              <p:cNvSpPr txBox="1"/>
              <p:nvPr/>
            </p:nvSpPr>
            <p:spPr>
              <a:xfrm>
                <a:off x="9740574" y="186531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</a:p>
            </p:txBody>
          </p:sp>
          <p:sp>
            <p:nvSpPr>
              <p:cNvPr id="1051" name="ZoneTexte 120">
                <a:extLst>
                  <a:ext uri="{FF2B5EF4-FFF2-40B4-BE49-F238E27FC236}">
                    <a16:creationId xmlns:a16="http://schemas.microsoft.com/office/drawing/2014/main" id="{239B21DC-AA59-6160-8413-4491237D64EE}"/>
                  </a:ext>
                </a:extLst>
              </p:cNvPr>
              <p:cNvSpPr txBox="1"/>
              <p:nvPr/>
            </p:nvSpPr>
            <p:spPr>
              <a:xfrm>
                <a:off x="9003922" y="184742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(4)</a:t>
                </a:r>
              </a:p>
            </p:txBody>
          </p:sp>
          <p:cxnSp>
            <p:nvCxnSpPr>
              <p:cNvPr id="1052" name="Connecteur droit 121">
                <a:extLst>
                  <a:ext uri="{FF2B5EF4-FFF2-40B4-BE49-F238E27FC236}">
                    <a16:creationId xmlns:a16="http://schemas.microsoft.com/office/drawing/2014/main" id="{4DC1E344-EB06-FF82-C5AC-E760B30E37F4}"/>
                  </a:ext>
                </a:extLst>
              </p:cNvPr>
              <p:cNvCxnSpPr/>
              <p:nvPr/>
            </p:nvCxnSpPr>
            <p:spPr>
              <a:xfrm>
                <a:off x="11377832" y="1827736"/>
                <a:ext cx="0" cy="13138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Connecteur droit 122">
                <a:extLst>
                  <a:ext uri="{FF2B5EF4-FFF2-40B4-BE49-F238E27FC236}">
                    <a16:creationId xmlns:a16="http://schemas.microsoft.com/office/drawing/2014/main" id="{263684D3-0E6B-4BDD-817F-E2159BD658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0479" y="2254275"/>
                <a:ext cx="5613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Connecteur droit 123">
                <a:extLst>
                  <a:ext uri="{FF2B5EF4-FFF2-40B4-BE49-F238E27FC236}">
                    <a16:creationId xmlns:a16="http://schemas.microsoft.com/office/drawing/2014/main" id="{D8E644F5-763C-DCF3-4DB4-773CB20BFD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38029" y="2242382"/>
                <a:ext cx="5613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7DE563-ECE4-8EA1-34D5-B1E6C486EFF4}"/>
                </a:ext>
              </a:extLst>
            </p:cNvPr>
            <p:cNvSpPr/>
            <p:nvPr/>
          </p:nvSpPr>
          <p:spPr>
            <a:xfrm>
              <a:off x="3196343" y="4235274"/>
              <a:ext cx="351373" cy="2191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AEF100-A4B7-8176-A578-48F39D4559ED}"/>
                </a:ext>
              </a:extLst>
            </p:cNvPr>
            <p:cNvSpPr txBox="1"/>
            <p:nvPr/>
          </p:nvSpPr>
          <p:spPr>
            <a:xfrm>
              <a:off x="3556905" y="4160180"/>
              <a:ext cx="942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Book" panose="020B0503020102020204" pitchFamily="34" charset="0"/>
                </a:rPr>
                <a:t>Ferrite1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D9874B-40EC-7A05-A270-358B7B4571AA}"/>
                </a:ext>
              </a:extLst>
            </p:cNvPr>
            <p:cNvSpPr/>
            <p:nvPr/>
          </p:nvSpPr>
          <p:spPr>
            <a:xfrm>
              <a:off x="4717401" y="4235274"/>
              <a:ext cx="351373" cy="2191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27337-1723-F9F6-B680-C271AF4E2F0D}"/>
                </a:ext>
              </a:extLst>
            </p:cNvPr>
            <p:cNvSpPr txBox="1"/>
            <p:nvPr/>
          </p:nvSpPr>
          <p:spPr>
            <a:xfrm>
              <a:off x="5075403" y="4160180"/>
              <a:ext cx="942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Book" panose="020B0503020102020204" pitchFamily="34" charset="0"/>
                </a:rPr>
                <a:t>Ferrite2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3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3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Franklin Gothic Book" panose="020B0503020102020204" pitchFamily="34" charset="0"/>
              </a:rPr>
              <a:t>Circulator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3" name="Image 10">
            <a:extLst>
              <a:ext uri="{FF2B5EF4-FFF2-40B4-BE49-F238E27FC236}">
                <a16:creationId xmlns:a16="http://schemas.microsoft.com/office/drawing/2014/main" id="{60CF99EB-FD70-C61A-5233-01344CAB73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"/>
          <a:stretch/>
        </p:blipFill>
        <p:spPr bwMode="auto">
          <a:xfrm>
            <a:off x="-273540" y="1015999"/>
            <a:ext cx="6574971" cy="487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8">
            <a:extLst>
              <a:ext uri="{FF2B5EF4-FFF2-40B4-BE49-F238E27FC236}">
                <a16:creationId xmlns:a16="http://schemas.microsoft.com/office/drawing/2014/main" id="{A204127F-F4C5-7E50-C8C8-3FFE3B822B44}"/>
              </a:ext>
            </a:extLst>
          </p:cNvPr>
          <p:cNvSpPr txBox="1"/>
          <p:nvPr/>
        </p:nvSpPr>
        <p:spPr>
          <a:xfrm>
            <a:off x="528320" y="5867717"/>
            <a:ext cx="51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Frequency (GHz)</a:t>
            </a:r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8CCA32B6-9480-7420-5C7C-E37A5DF4DE1B}"/>
              </a:ext>
            </a:extLst>
          </p:cNvPr>
          <p:cNvSpPr txBox="1"/>
          <p:nvPr/>
        </p:nvSpPr>
        <p:spPr>
          <a:xfrm>
            <a:off x="5967234" y="1398005"/>
            <a:ext cx="622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agreement between simulations and measurements</a:t>
            </a:r>
          </a:p>
        </p:txBody>
      </p:sp>
      <p:sp>
        <p:nvSpPr>
          <p:cNvPr id="18" name="ZoneTexte 13">
            <a:extLst>
              <a:ext uri="{FF2B5EF4-FFF2-40B4-BE49-F238E27FC236}">
                <a16:creationId xmlns:a16="http://schemas.microsoft.com/office/drawing/2014/main" id="{F9032AFE-AB21-FAF0-BEC2-BA35002E1EF1}"/>
              </a:ext>
            </a:extLst>
          </p:cNvPr>
          <p:cNvSpPr txBox="1"/>
          <p:nvPr/>
        </p:nvSpPr>
        <p:spPr>
          <a:xfrm>
            <a:off x="5976079" y="3592945"/>
            <a:ext cx="622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loss:  0.3 dB maximum</a:t>
            </a: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2D9D5533-1B3A-F31E-F7BD-04321260BD7C}"/>
              </a:ext>
            </a:extLst>
          </p:cNvPr>
          <p:cNvSpPr txBox="1"/>
          <p:nvPr/>
        </p:nvSpPr>
        <p:spPr>
          <a:xfrm>
            <a:off x="5945972" y="2623719"/>
            <a:ext cx="622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band: 17.3 – 22 GHz (over Ka band downlink)</a:t>
            </a:r>
          </a:p>
        </p:txBody>
      </p:sp>
      <p:sp>
        <p:nvSpPr>
          <p:cNvPr id="22" name="ZoneTexte 15">
            <a:extLst>
              <a:ext uri="{FF2B5EF4-FFF2-40B4-BE49-F238E27FC236}">
                <a16:creationId xmlns:a16="http://schemas.microsoft.com/office/drawing/2014/main" id="{DDF4354C-7256-BE4C-B08B-19DA615DBD03}"/>
              </a:ext>
            </a:extLst>
          </p:cNvPr>
          <p:cNvSpPr txBox="1"/>
          <p:nvPr/>
        </p:nvSpPr>
        <p:spPr>
          <a:xfrm>
            <a:off x="5945972" y="4434356"/>
            <a:ext cx="622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loss:  23 dB minimum</a:t>
            </a:r>
          </a:p>
        </p:txBody>
      </p:sp>
      <p:sp>
        <p:nvSpPr>
          <p:cNvPr id="23" name="ZoneTexte 16">
            <a:extLst>
              <a:ext uri="{FF2B5EF4-FFF2-40B4-BE49-F238E27FC236}">
                <a16:creationId xmlns:a16="http://schemas.microsoft.com/office/drawing/2014/main" id="{7A6E2974-6A67-F6C4-47C6-75A90969C4D6}"/>
              </a:ext>
            </a:extLst>
          </p:cNvPr>
          <p:cNvSpPr txBox="1"/>
          <p:nvPr/>
        </p:nvSpPr>
        <p:spPr>
          <a:xfrm>
            <a:off x="5945972" y="5275767"/>
            <a:ext cx="622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94944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Isolation: 25 dB minimum</a:t>
            </a:r>
          </a:p>
        </p:txBody>
      </p:sp>
      <p:pic>
        <p:nvPicPr>
          <p:cNvPr id="35" name="Image 16">
            <a:extLst>
              <a:ext uri="{FF2B5EF4-FFF2-40B4-BE49-F238E27FC236}">
                <a16:creationId xmlns:a16="http://schemas.microsoft.com/office/drawing/2014/main" id="{32160809-D023-85EE-6DE5-348C1EA83B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82885" y="4116584"/>
            <a:ext cx="1474635" cy="12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  <p:pic>
        <p:nvPicPr>
          <p:cNvPr id="2" name="Image 14">
            <a:extLst>
              <a:ext uri="{FF2B5EF4-FFF2-40B4-BE49-F238E27FC236}">
                <a16:creationId xmlns:a16="http://schemas.microsoft.com/office/drawing/2014/main" id="{962C2162-8C2C-F57D-ADD3-1880240A1AA6}"/>
              </a:ext>
            </a:extLst>
          </p:cNvPr>
          <p:cNvPicPr/>
          <p:nvPr/>
        </p:nvPicPr>
        <p:blipFill rotWithShape="1">
          <a:blip r:embed="rId2"/>
          <a:srcRect l="24188" r="15639"/>
          <a:stretch/>
        </p:blipFill>
        <p:spPr>
          <a:xfrm>
            <a:off x="8702610" y="2786269"/>
            <a:ext cx="2471057" cy="265005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9A118A-7B24-568C-CD68-5C3B8E371AED}"/>
              </a:ext>
            </a:extLst>
          </p:cNvPr>
          <p:cNvSpPr/>
          <p:nvPr/>
        </p:nvSpPr>
        <p:spPr>
          <a:xfrm>
            <a:off x="9786257" y="2786269"/>
            <a:ext cx="990600" cy="2650054"/>
          </a:xfrm>
          <a:prstGeom prst="roundRect">
            <a:avLst/>
          </a:prstGeom>
          <a:noFill/>
          <a:ln w="76200">
            <a:solidFill>
              <a:srgbClr val="2672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8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Channels filters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9" name="Image 200">
            <a:extLst>
              <a:ext uri="{FF2B5EF4-FFF2-40B4-BE49-F238E27FC236}">
                <a16:creationId xmlns:a16="http://schemas.microsoft.com/office/drawing/2014/main" id="{5473180A-3CB9-64EE-30CB-886C6AB9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92"/>
          <a:stretch/>
        </p:blipFill>
        <p:spPr>
          <a:xfrm>
            <a:off x="8963" y="1298614"/>
            <a:ext cx="4240148" cy="4041080"/>
          </a:xfrm>
          <a:prstGeom prst="rect">
            <a:avLst/>
          </a:prstGeom>
        </p:spPr>
      </p:pic>
      <p:pic>
        <p:nvPicPr>
          <p:cNvPr id="11" name="Image 202">
            <a:extLst>
              <a:ext uri="{FF2B5EF4-FFF2-40B4-BE49-F238E27FC236}">
                <a16:creationId xmlns:a16="http://schemas.microsoft.com/office/drawing/2014/main" id="{6716104C-C3E8-D3D6-ED73-9E7CACF089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31"/>
          <a:stretch/>
        </p:blipFill>
        <p:spPr>
          <a:xfrm>
            <a:off x="7898196" y="1313905"/>
            <a:ext cx="4240148" cy="3991809"/>
          </a:xfrm>
          <a:prstGeom prst="rect">
            <a:avLst/>
          </a:prstGeom>
        </p:spPr>
      </p:pic>
      <p:pic>
        <p:nvPicPr>
          <p:cNvPr id="3" name="Image 90">
            <a:extLst>
              <a:ext uri="{FF2B5EF4-FFF2-40B4-BE49-F238E27FC236}">
                <a16:creationId xmlns:a16="http://schemas.microsoft.com/office/drawing/2014/main" id="{93F7D352-AB31-F677-EC7A-8DD870CDC1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24642" r="18334" b="37625"/>
          <a:stretch/>
        </p:blipFill>
        <p:spPr>
          <a:xfrm>
            <a:off x="4522136" y="1949913"/>
            <a:ext cx="3147727" cy="1098117"/>
          </a:xfrm>
          <a:prstGeom prst="rect">
            <a:avLst/>
          </a:prstGeom>
          <a:ln w="2857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7A9C0-8312-F8FA-DB34-6E7DBC7FFA4E}"/>
              </a:ext>
            </a:extLst>
          </p:cNvPr>
          <p:cNvSpPr txBox="1"/>
          <p:nvPr/>
        </p:nvSpPr>
        <p:spPr>
          <a:xfrm>
            <a:off x="1502978" y="1012624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Channel 1 ~19GHz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5FEA3-F9B6-E9D8-22B5-043D9F51C856}"/>
              </a:ext>
            </a:extLst>
          </p:cNvPr>
          <p:cNvSpPr txBox="1"/>
          <p:nvPr/>
        </p:nvSpPr>
        <p:spPr>
          <a:xfrm>
            <a:off x="9276200" y="94457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Channel 2 ~20.5GHz</a:t>
            </a:r>
            <a:r>
              <a:rPr lang="en-GB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DA92B-AA4F-DA34-ABD6-58D555273B15}"/>
              </a:ext>
            </a:extLst>
          </p:cNvPr>
          <p:cNvSpPr txBox="1"/>
          <p:nvPr/>
        </p:nvSpPr>
        <p:spPr>
          <a:xfrm>
            <a:off x="4674912" y="1547776"/>
            <a:ext cx="29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Air rectangular cavity and Iris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A71947-CE51-2D09-8B3C-D51DD75BE62F}"/>
              </a:ext>
            </a:extLst>
          </p:cNvPr>
          <p:cNvSpPr/>
          <p:nvPr/>
        </p:nvSpPr>
        <p:spPr>
          <a:xfrm>
            <a:off x="3321269" y="1660634"/>
            <a:ext cx="1051034" cy="2892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EFD041-81F6-6879-F786-465FD762C70E}"/>
              </a:ext>
            </a:extLst>
          </p:cNvPr>
          <p:cNvSpPr/>
          <p:nvPr/>
        </p:nvSpPr>
        <p:spPr>
          <a:xfrm>
            <a:off x="8518214" y="1407593"/>
            <a:ext cx="1051034" cy="6496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32B9F-03E8-87D8-0503-34975B227BE2}"/>
              </a:ext>
            </a:extLst>
          </p:cNvPr>
          <p:cNvSpPr txBox="1"/>
          <p:nvPr/>
        </p:nvSpPr>
        <p:spPr>
          <a:xfrm>
            <a:off x="1716191" y="5420886"/>
            <a:ext cx="1218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Frequency (GHz)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D236D-860C-136A-67FA-19239BCA4626}"/>
              </a:ext>
            </a:extLst>
          </p:cNvPr>
          <p:cNvSpPr txBox="1"/>
          <p:nvPr/>
        </p:nvSpPr>
        <p:spPr>
          <a:xfrm>
            <a:off x="9853567" y="5310963"/>
            <a:ext cx="1218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Frequency (GHz)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852A-7F31-6993-79BB-3BB17E77DD5E}"/>
              </a:ext>
            </a:extLst>
          </p:cNvPr>
          <p:cNvSpPr txBox="1"/>
          <p:nvPr/>
        </p:nvSpPr>
        <p:spPr>
          <a:xfrm>
            <a:off x="268941" y="5592066"/>
            <a:ext cx="120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2D050"/>
                </a:solidFill>
                <a:latin typeface="Franklin Gothic Book" panose="020B0503020102020204" pitchFamily="34" charset="0"/>
              </a:rPr>
              <a:t>4 poles filter is needed to meet the desired rejection</a:t>
            </a:r>
          </a:p>
          <a:p>
            <a:pPr algn="ctr"/>
            <a:r>
              <a:rPr lang="en-GB" sz="2800" b="1" dirty="0">
                <a:solidFill>
                  <a:srgbClr val="92D050"/>
                </a:solidFill>
                <a:latin typeface="Franklin Gothic Book" panose="020B0503020102020204" pitchFamily="34" charset="0"/>
              </a:rPr>
              <a:t>15dB @+/-500MHz and 40dB @+/-1000MHz  </a:t>
            </a:r>
          </a:p>
        </p:txBody>
      </p:sp>
    </p:spTree>
    <p:extLst>
      <p:ext uri="{BB962C8B-B14F-4D97-AF65-F5344CB8AC3E}">
        <p14:creationId xmlns:p14="http://schemas.microsoft.com/office/powerpoint/2010/main" val="165177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 filter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  <p:pic>
        <p:nvPicPr>
          <p:cNvPr id="2" name="Image 14">
            <a:extLst>
              <a:ext uri="{FF2B5EF4-FFF2-40B4-BE49-F238E27FC236}">
                <a16:creationId xmlns:a16="http://schemas.microsoft.com/office/drawing/2014/main" id="{962C2162-8C2C-F57D-ADD3-1880240A1AA6}"/>
              </a:ext>
            </a:extLst>
          </p:cNvPr>
          <p:cNvPicPr/>
          <p:nvPr/>
        </p:nvPicPr>
        <p:blipFill rotWithShape="1">
          <a:blip r:embed="rId2"/>
          <a:srcRect l="24188" r="15639"/>
          <a:stretch/>
        </p:blipFill>
        <p:spPr>
          <a:xfrm>
            <a:off x="8702610" y="2786269"/>
            <a:ext cx="2471057" cy="265005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9A118A-7B24-568C-CD68-5C3B8E371AED}"/>
              </a:ext>
            </a:extLst>
          </p:cNvPr>
          <p:cNvSpPr/>
          <p:nvPr/>
        </p:nvSpPr>
        <p:spPr>
          <a:xfrm>
            <a:off x="8702610" y="2786269"/>
            <a:ext cx="2471057" cy="2650054"/>
          </a:xfrm>
          <a:prstGeom prst="roundRect">
            <a:avLst/>
          </a:prstGeom>
          <a:noFill/>
          <a:ln w="76200">
            <a:solidFill>
              <a:srgbClr val="2672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1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Diplexer Demonstrator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3" name="Picture 2" descr="A close-up of a metal device&#10;&#10;Description automatically generated">
            <a:extLst>
              <a:ext uri="{FF2B5EF4-FFF2-40B4-BE49-F238E27FC236}">
                <a16:creationId xmlns:a16="http://schemas.microsoft.com/office/drawing/2014/main" id="{BE98E103-7FCC-C523-C3B5-01647BBF5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1" y="1244694"/>
            <a:ext cx="3952414" cy="279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15B866F5-94E3-72DF-D64C-E142409C8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73" y="1166671"/>
            <a:ext cx="5072309" cy="5064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2B13D-3BBF-7E8E-77F5-EF9BD55F0B5D}"/>
              </a:ext>
            </a:extLst>
          </p:cNvPr>
          <p:cNvSpPr txBox="1"/>
          <p:nvPr/>
        </p:nvSpPr>
        <p:spPr>
          <a:xfrm>
            <a:off x="109210" y="899401"/>
            <a:ext cx="338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AFSIW Diplexer Demonstrator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C2171-21A3-8D90-53CC-4BDD9CA05E0A}"/>
              </a:ext>
            </a:extLst>
          </p:cNvPr>
          <p:cNvSpPr txBox="1"/>
          <p:nvPr/>
        </p:nvSpPr>
        <p:spPr>
          <a:xfrm>
            <a:off x="7011307" y="875362"/>
            <a:ext cx="31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Simulation vs measurement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B1A1F-FE3C-FCC9-E1CE-04C307BDBB26}"/>
              </a:ext>
            </a:extLst>
          </p:cNvPr>
          <p:cNvSpPr txBox="1"/>
          <p:nvPr/>
        </p:nvSpPr>
        <p:spPr>
          <a:xfrm>
            <a:off x="2437" y="3989980"/>
            <a:ext cx="41273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Waveguide integrated interconnexion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Steel yoke for magnetic shielding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err="1"/>
              <a:t>SmCo</a:t>
            </a:r>
            <a:r>
              <a:rPr lang="en-GB" b="1" dirty="0"/>
              <a:t> magnet for ferrite biasing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Tuning screw for filters tunning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Integrated high power absorbed load </a:t>
            </a:r>
          </a:p>
        </p:txBody>
      </p:sp>
    </p:spTree>
    <p:extLst>
      <p:ext uri="{BB962C8B-B14F-4D97-AF65-F5344CB8AC3E}">
        <p14:creationId xmlns:p14="http://schemas.microsoft.com/office/powerpoint/2010/main" val="28108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Diplexer Demonstrator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3" name="Picture 2" descr="A close-up of a metal device&#10;&#10;Description automatically generated">
            <a:extLst>
              <a:ext uri="{FF2B5EF4-FFF2-40B4-BE49-F238E27FC236}">
                <a16:creationId xmlns:a16="http://schemas.microsoft.com/office/drawing/2014/main" id="{BE98E103-7FCC-C523-C3B5-01647BBF5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10" y="899400"/>
            <a:ext cx="2318680" cy="1637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F7E89C3C-D18A-3457-6EEC-90D111AC9C72}"/>
              </a:ext>
            </a:extLst>
          </p:cNvPr>
          <p:cNvSpPr txBox="1"/>
          <p:nvPr/>
        </p:nvSpPr>
        <p:spPr>
          <a:xfrm>
            <a:off x="5801793" y="1861710"/>
            <a:ext cx="41656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Channel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Frequency band: 18.7-19.05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Insertion loss: 1.4 dB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Return loss: 22 dB 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Rejection  @ +/- 500 MHz: 19 dB 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Rejection  @ +/- 1000 MHz: 40 dB min </a:t>
            </a: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D1B07494-EDCC-DBE9-50E8-43812B0E0D90}"/>
              </a:ext>
            </a:extLst>
          </p:cNvPr>
          <p:cNvSpPr txBox="1"/>
          <p:nvPr/>
        </p:nvSpPr>
        <p:spPr>
          <a:xfrm>
            <a:off x="5819602" y="4075964"/>
            <a:ext cx="41656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Channel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Frequency band: 20.37-20.7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Insertion loss: 1.69 dB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Return loss: 18 dB 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Rejection  @ +/- 500 MHz : 18 dB 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Rejection  @ +/- 1000 MHz : 41 dB min </a:t>
            </a:r>
          </a:p>
        </p:txBody>
      </p:sp>
      <p:pic>
        <p:nvPicPr>
          <p:cNvPr id="14" name="Image 19">
            <a:extLst>
              <a:ext uri="{FF2B5EF4-FFF2-40B4-BE49-F238E27FC236}">
                <a16:creationId xmlns:a16="http://schemas.microsoft.com/office/drawing/2014/main" id="{6E8A37EB-67EF-0AD2-DAF6-24FFD1FDE6A3}"/>
              </a:ext>
            </a:extLst>
          </p:cNvPr>
          <p:cNvPicPr/>
          <p:nvPr/>
        </p:nvPicPr>
        <p:blipFill rotWithShape="1">
          <a:blip r:embed="rId4"/>
          <a:srcRect t="6178" b="3183"/>
          <a:stretch/>
        </p:blipFill>
        <p:spPr bwMode="auto">
          <a:xfrm>
            <a:off x="66506" y="1276262"/>
            <a:ext cx="5841164" cy="5226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A80FC8-93B3-79DE-97AF-B6CD9EF263E3}"/>
              </a:ext>
            </a:extLst>
          </p:cNvPr>
          <p:cNvSpPr txBox="1"/>
          <p:nvPr/>
        </p:nvSpPr>
        <p:spPr>
          <a:xfrm>
            <a:off x="1027929" y="899400"/>
            <a:ext cx="401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Measurements after x100 cycles VRT</a:t>
            </a:r>
          </a:p>
        </p:txBody>
      </p:sp>
    </p:spTree>
    <p:extLst>
      <p:ext uri="{BB962C8B-B14F-4D97-AF65-F5344CB8AC3E}">
        <p14:creationId xmlns:p14="http://schemas.microsoft.com/office/powerpoint/2010/main" val="19866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0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Additional Tests on Different AFSIW Boards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3" name="Image 14">
            <a:extLst>
              <a:ext uri="{FF2B5EF4-FFF2-40B4-BE49-F238E27FC236}">
                <a16:creationId xmlns:a16="http://schemas.microsoft.com/office/drawing/2014/main" id="{D0D123FB-8990-494D-935B-ADA38A94D50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 r="16751" b="17242"/>
          <a:stretch/>
        </p:blipFill>
        <p:spPr bwMode="auto">
          <a:xfrm>
            <a:off x="443694" y="1548260"/>
            <a:ext cx="3605462" cy="2437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AB794491-9DD8-BF7C-2D04-C7493FB6F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408" y="1626683"/>
            <a:ext cx="2874010" cy="1970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FC80D-78CF-A644-1CD7-C7A68F99D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94" y="4194072"/>
            <a:ext cx="3521326" cy="23226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F04C60-2D0C-424F-6A08-FFE6415A52CE}"/>
              </a:ext>
            </a:extLst>
          </p:cNvPr>
          <p:cNvSpPr/>
          <p:nvPr/>
        </p:nvSpPr>
        <p:spPr>
          <a:xfrm>
            <a:off x="0" y="885842"/>
            <a:ext cx="4408714" cy="563531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2B9DF7-D921-871A-53D3-C5C116861F55}"/>
              </a:ext>
            </a:extLst>
          </p:cNvPr>
          <p:cNvSpPr/>
          <p:nvPr/>
        </p:nvSpPr>
        <p:spPr>
          <a:xfrm>
            <a:off x="4608050" y="983268"/>
            <a:ext cx="3175238" cy="26428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88157-50C2-4CB4-0B02-DC69C8B89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702" y="1488568"/>
            <a:ext cx="3532813" cy="2377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3B4424-E376-D21E-6130-522306F1E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898" y="4395989"/>
            <a:ext cx="3734595" cy="19187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52C057-1F6E-14B4-8E51-C5EA8C918D2A}"/>
              </a:ext>
            </a:extLst>
          </p:cNvPr>
          <p:cNvSpPr/>
          <p:nvPr/>
        </p:nvSpPr>
        <p:spPr>
          <a:xfrm>
            <a:off x="8337572" y="915781"/>
            <a:ext cx="3532812" cy="296253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E51855-A530-D8FA-9DE1-5955F06A2374}"/>
              </a:ext>
            </a:extLst>
          </p:cNvPr>
          <p:cNvSpPr/>
          <p:nvPr/>
        </p:nvSpPr>
        <p:spPr>
          <a:xfrm>
            <a:off x="6029563" y="3985371"/>
            <a:ext cx="3735930" cy="23293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26BA5E-B92B-9DA7-5F19-E5FB46FFE066}"/>
              </a:ext>
            </a:extLst>
          </p:cNvPr>
          <p:cNvSpPr txBox="1"/>
          <p:nvPr/>
        </p:nvSpPr>
        <p:spPr>
          <a:xfrm>
            <a:off x="534529" y="909328"/>
            <a:ext cx="343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Power Handling and </a:t>
            </a:r>
            <a:r>
              <a:rPr lang="en-GB" b="1" dirty="0" err="1">
                <a:latin typeface="Franklin Gothic Book" panose="020B0503020102020204" pitchFamily="34" charset="0"/>
              </a:rPr>
              <a:t>multipactor</a:t>
            </a:r>
            <a:r>
              <a:rPr lang="en-GB" b="1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GB" b="1" dirty="0">
                <a:latin typeface="Franklin Gothic Book" panose="020B0503020102020204" pitchFamily="34" charset="0"/>
              </a:rPr>
              <a:t>up to 200W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7BD0E-5544-BA5C-CE90-98EC3F2E40FB}"/>
              </a:ext>
            </a:extLst>
          </p:cNvPr>
          <p:cNvSpPr txBox="1"/>
          <p:nvPr/>
        </p:nvSpPr>
        <p:spPr>
          <a:xfrm>
            <a:off x="5347780" y="1009320"/>
            <a:ext cx="15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Vibration Test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D71F94-D4E6-1774-9B9E-2DA334BBBFA1}"/>
              </a:ext>
            </a:extLst>
          </p:cNvPr>
          <p:cNvSpPr txBox="1"/>
          <p:nvPr/>
        </p:nvSpPr>
        <p:spPr>
          <a:xfrm>
            <a:off x="7022267" y="3996718"/>
            <a:ext cx="19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Sniff Test &gt;80 </a:t>
            </a:r>
            <a:r>
              <a:rPr lang="en-GB" b="1" dirty="0" err="1">
                <a:latin typeface="Franklin Gothic Book" panose="020B0503020102020204" pitchFamily="34" charset="0"/>
              </a:rPr>
              <a:t>dBi</a:t>
            </a:r>
            <a:r>
              <a:rPr lang="en-GB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B4EFD8-A525-184A-C12D-4DC78482CC13}"/>
              </a:ext>
            </a:extLst>
          </p:cNvPr>
          <p:cNvSpPr txBox="1"/>
          <p:nvPr/>
        </p:nvSpPr>
        <p:spPr>
          <a:xfrm>
            <a:off x="8902949" y="863161"/>
            <a:ext cx="25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Book" panose="020B0503020102020204" pitchFamily="34" charset="0"/>
              </a:rPr>
              <a:t>Thermal Vacuum Cycling</a:t>
            </a:r>
          </a:p>
          <a:p>
            <a:pPr algn="ctr"/>
            <a:r>
              <a:rPr lang="en-GB" b="1" dirty="0">
                <a:latin typeface="Franklin Gothic Book" panose="020B0503020102020204" pitchFamily="34" charset="0"/>
              </a:rPr>
              <a:t>X100 Cycles</a:t>
            </a:r>
          </a:p>
        </p:txBody>
      </p:sp>
    </p:spTree>
    <p:extLst>
      <p:ext uri="{BB962C8B-B14F-4D97-AF65-F5344CB8AC3E}">
        <p14:creationId xmlns:p14="http://schemas.microsoft.com/office/powerpoint/2010/main" val="337038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21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 filter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Conclusion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8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64732-2809-DE5F-9278-293106E27CE6}"/>
              </a:ext>
            </a:extLst>
          </p:cNvPr>
          <p:cNvSpPr txBox="1"/>
          <p:nvPr/>
        </p:nvSpPr>
        <p:spPr>
          <a:xfrm>
            <a:off x="-24466" y="1459156"/>
            <a:ext cx="1028108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SWAP-C and technological Challenge are introduced</a:t>
            </a:r>
          </a:p>
          <a:p>
            <a:pPr>
              <a:lnSpc>
                <a:spcPts val="3200"/>
              </a:lnSpc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AFSIW trad-off between Power, Cost, Weight and Size is presented</a:t>
            </a: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Development of an innovative AFSIW circulator solution is detailed </a:t>
            </a: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Demonstrator of the integrated AFSIW Ka band diplexer is shown</a:t>
            </a:r>
          </a:p>
          <a:p>
            <a:pPr>
              <a:lnSpc>
                <a:spcPts val="3200"/>
              </a:lnSpc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2C6183A-1BE0-98D2-3831-55A49CDDB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938" y="2873164"/>
            <a:ext cx="1662113" cy="790575"/>
          </a:xfrm>
          <a:prstGeom prst="rect">
            <a:avLst/>
          </a:prstGeom>
        </p:spPr>
      </p:pic>
      <p:pic>
        <p:nvPicPr>
          <p:cNvPr id="29" name="Picture 28" descr="A close-up of a metal device&#10;&#10;Description automatically generated">
            <a:extLst>
              <a:ext uri="{FF2B5EF4-FFF2-40B4-BE49-F238E27FC236}">
                <a16:creationId xmlns:a16="http://schemas.microsoft.com/office/drawing/2014/main" id="{38538D45-7349-8579-AD61-4D7488372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68" y="3881062"/>
            <a:ext cx="1585251" cy="111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73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AFC05-8FFC-A3E2-17F7-6C6618B1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Thank you for your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12E3C-B362-3CB7-A952-8BCF7030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0" y="5653055"/>
            <a:ext cx="1939488" cy="899217"/>
          </a:xfrm>
          <a:prstGeom prst="rect">
            <a:avLst/>
          </a:prstGeom>
        </p:spPr>
      </p:pic>
      <p:pic>
        <p:nvPicPr>
          <p:cNvPr id="4" name="Picture 2" descr="part1">
            <a:extLst>
              <a:ext uri="{FF2B5EF4-FFF2-40B4-BE49-F238E27FC236}">
                <a16:creationId xmlns:a16="http://schemas.microsoft.com/office/drawing/2014/main" id="{63A35F89-8B66-6B3F-2107-C1476DA88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18004" r="65822" b="27284"/>
          <a:stretch/>
        </p:blipFill>
        <p:spPr bwMode="auto">
          <a:xfrm>
            <a:off x="9151233" y="5472126"/>
            <a:ext cx="1424839" cy="11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metal device&#10;&#10;Description automatically generated">
            <a:extLst>
              <a:ext uri="{FF2B5EF4-FFF2-40B4-BE49-F238E27FC236}">
                <a16:creationId xmlns:a16="http://schemas.microsoft.com/office/drawing/2014/main" id="{BACBE79A-0AE1-0A85-82E5-C3904942D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054"/>
            <a:ext cx="2844800" cy="20093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BF5FC5-57A2-F901-5E80-768AA4D4BAE8}"/>
              </a:ext>
            </a:extLst>
          </p:cNvPr>
          <p:cNvSpPr txBox="1"/>
          <p:nvPr/>
        </p:nvSpPr>
        <p:spPr>
          <a:xfrm>
            <a:off x="3047999" y="501162"/>
            <a:ext cx="609600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AFSIW Technology “Believes it Can Fly “</a:t>
            </a:r>
          </a:p>
        </p:txBody>
      </p:sp>
    </p:spTree>
    <p:extLst>
      <p:ext uri="{BB962C8B-B14F-4D97-AF65-F5344CB8AC3E}">
        <p14:creationId xmlns:p14="http://schemas.microsoft.com/office/powerpoint/2010/main" val="24388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8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cxnSp>
        <p:nvCxnSpPr>
          <p:cNvPr id="13" name="Connecteur droit avec flèche 159">
            <a:extLst>
              <a:ext uri="{FF2B5EF4-FFF2-40B4-BE49-F238E27FC236}">
                <a16:creationId xmlns:a16="http://schemas.microsoft.com/office/drawing/2014/main" id="{FDA70D3C-5C2B-87B3-C661-6B9AFCCC976C}"/>
              </a:ext>
            </a:extLst>
          </p:cNvPr>
          <p:cNvCxnSpPr/>
          <p:nvPr/>
        </p:nvCxnSpPr>
        <p:spPr>
          <a:xfrm flipV="1">
            <a:off x="3464953" y="1517179"/>
            <a:ext cx="1421646" cy="928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60">
            <a:extLst>
              <a:ext uri="{FF2B5EF4-FFF2-40B4-BE49-F238E27FC236}">
                <a16:creationId xmlns:a16="http://schemas.microsoft.com/office/drawing/2014/main" id="{EBC249CB-A189-1260-B183-B67FD619676B}"/>
              </a:ext>
            </a:extLst>
          </p:cNvPr>
          <p:cNvCxnSpPr/>
          <p:nvPr/>
        </p:nvCxnSpPr>
        <p:spPr>
          <a:xfrm>
            <a:off x="6666834" y="1542699"/>
            <a:ext cx="1580373" cy="822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62">
            <a:extLst>
              <a:ext uri="{FF2B5EF4-FFF2-40B4-BE49-F238E27FC236}">
                <a16:creationId xmlns:a16="http://schemas.microsoft.com/office/drawing/2014/main" id="{54AB3B6E-4203-9CC0-1265-307F0A988110}"/>
              </a:ext>
            </a:extLst>
          </p:cNvPr>
          <p:cNvSpPr txBox="1"/>
          <p:nvPr/>
        </p:nvSpPr>
        <p:spPr>
          <a:xfrm>
            <a:off x="246940" y="1508196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Base Station</a:t>
            </a:r>
          </a:p>
        </p:txBody>
      </p:sp>
      <p:sp>
        <p:nvSpPr>
          <p:cNvPr id="16" name="ZoneTexte 163">
            <a:extLst>
              <a:ext uri="{FF2B5EF4-FFF2-40B4-BE49-F238E27FC236}">
                <a16:creationId xmlns:a16="http://schemas.microsoft.com/office/drawing/2014/main" id="{8E006EC8-6825-7D0F-A5DE-57A743F169C9}"/>
              </a:ext>
            </a:extLst>
          </p:cNvPr>
          <p:cNvSpPr txBox="1"/>
          <p:nvPr/>
        </p:nvSpPr>
        <p:spPr>
          <a:xfrm>
            <a:off x="9781043" y="1515017"/>
            <a:ext cx="23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Users and Applications</a:t>
            </a:r>
          </a:p>
        </p:txBody>
      </p:sp>
      <p:sp>
        <p:nvSpPr>
          <p:cNvPr id="47" name="ZoneTexte 202">
            <a:extLst>
              <a:ext uri="{FF2B5EF4-FFF2-40B4-BE49-F238E27FC236}">
                <a16:creationId xmlns:a16="http://schemas.microsoft.com/office/drawing/2014/main" id="{77D743D2-56D5-5B95-B359-9F9F82D8E533}"/>
              </a:ext>
            </a:extLst>
          </p:cNvPr>
          <p:cNvSpPr txBox="1"/>
          <p:nvPr/>
        </p:nvSpPr>
        <p:spPr>
          <a:xfrm rot="19544351">
            <a:off x="3888995" y="206898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Uplink</a:t>
            </a:r>
          </a:p>
        </p:txBody>
      </p:sp>
      <p:sp>
        <p:nvSpPr>
          <p:cNvPr id="48" name="ZoneTexte 203">
            <a:extLst>
              <a:ext uri="{FF2B5EF4-FFF2-40B4-BE49-F238E27FC236}">
                <a16:creationId xmlns:a16="http://schemas.microsoft.com/office/drawing/2014/main" id="{E77EAD20-D9B2-6BA1-D6C5-7F69A1F793C2}"/>
              </a:ext>
            </a:extLst>
          </p:cNvPr>
          <p:cNvSpPr txBox="1"/>
          <p:nvPr/>
        </p:nvSpPr>
        <p:spPr>
          <a:xfrm rot="1639334">
            <a:off x="6875163" y="2003184"/>
            <a:ext cx="106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Downlink</a:t>
            </a:r>
          </a:p>
        </p:txBody>
      </p:sp>
      <p:pic>
        <p:nvPicPr>
          <p:cNvPr id="53" name="Image 232">
            <a:extLst>
              <a:ext uri="{FF2B5EF4-FFF2-40B4-BE49-F238E27FC236}">
                <a16:creationId xmlns:a16="http://schemas.microsoft.com/office/drawing/2014/main" id="{4A8ADFAB-C0A8-3BF4-766E-FB2568BA0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277" y="922071"/>
            <a:ext cx="1144933" cy="984313"/>
          </a:xfrm>
          <a:prstGeom prst="rect">
            <a:avLst/>
          </a:prstGeom>
        </p:spPr>
      </p:pic>
      <p:pic>
        <p:nvPicPr>
          <p:cNvPr id="55" name="Image 236">
            <a:extLst>
              <a:ext uri="{FF2B5EF4-FFF2-40B4-BE49-F238E27FC236}">
                <a16:creationId xmlns:a16="http://schemas.microsoft.com/office/drawing/2014/main" id="{BBD62F39-175B-5F5E-08E6-72E0FDBAD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735" y="1960160"/>
            <a:ext cx="1157302" cy="1076194"/>
          </a:xfrm>
          <a:prstGeom prst="rect">
            <a:avLst/>
          </a:prstGeom>
        </p:spPr>
      </p:pic>
      <p:grpSp>
        <p:nvGrpSpPr>
          <p:cNvPr id="65" name="Groupe 251">
            <a:extLst>
              <a:ext uri="{FF2B5EF4-FFF2-40B4-BE49-F238E27FC236}">
                <a16:creationId xmlns:a16="http://schemas.microsoft.com/office/drawing/2014/main" id="{A4C3338A-1422-F238-7E2F-8831F8ADC5F2}"/>
              </a:ext>
            </a:extLst>
          </p:cNvPr>
          <p:cNvGrpSpPr/>
          <p:nvPr/>
        </p:nvGrpSpPr>
        <p:grpSpPr>
          <a:xfrm>
            <a:off x="8395661" y="2066388"/>
            <a:ext cx="1192859" cy="875996"/>
            <a:chOff x="9194488" y="2545685"/>
            <a:chExt cx="2420770" cy="1823698"/>
          </a:xfrm>
        </p:grpSpPr>
        <p:pic>
          <p:nvPicPr>
            <p:cNvPr id="66" name="Image 252">
              <a:extLst>
                <a:ext uri="{FF2B5EF4-FFF2-40B4-BE49-F238E27FC236}">
                  <a16:creationId xmlns:a16="http://schemas.microsoft.com/office/drawing/2014/main" id="{8B266B18-9897-22E4-08C9-B9B10BA6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67" name="Image 253">
              <a:extLst>
                <a:ext uri="{FF2B5EF4-FFF2-40B4-BE49-F238E27FC236}">
                  <a16:creationId xmlns:a16="http://schemas.microsoft.com/office/drawing/2014/main" id="{F14E028A-365C-0D4D-9011-9E3B0320E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68" name="Image 254">
              <a:extLst>
                <a:ext uri="{FF2B5EF4-FFF2-40B4-BE49-F238E27FC236}">
                  <a16:creationId xmlns:a16="http://schemas.microsoft.com/office/drawing/2014/main" id="{59172504-043F-54A9-4A75-E46218F27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69" name="Image 255">
              <a:extLst>
                <a:ext uri="{FF2B5EF4-FFF2-40B4-BE49-F238E27FC236}">
                  <a16:creationId xmlns:a16="http://schemas.microsoft.com/office/drawing/2014/main" id="{1B3EBC8F-269F-B114-2E89-EAE469417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70" name="Image 256">
              <a:extLst>
                <a:ext uri="{FF2B5EF4-FFF2-40B4-BE49-F238E27FC236}">
                  <a16:creationId xmlns:a16="http://schemas.microsoft.com/office/drawing/2014/main" id="{F0A9DF81-4117-5C92-F5E3-A7231D16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cxnSp>
        <p:nvCxnSpPr>
          <p:cNvPr id="107" name="Connecteur droit avec flèche 160">
            <a:extLst>
              <a:ext uri="{FF2B5EF4-FFF2-40B4-BE49-F238E27FC236}">
                <a16:creationId xmlns:a16="http://schemas.microsoft.com/office/drawing/2014/main" id="{AD72F1BF-E8CB-F5AC-B32D-D1777B42C966}"/>
              </a:ext>
            </a:extLst>
          </p:cNvPr>
          <p:cNvCxnSpPr/>
          <p:nvPr/>
        </p:nvCxnSpPr>
        <p:spPr>
          <a:xfrm>
            <a:off x="6741061" y="1387211"/>
            <a:ext cx="1580373" cy="8225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203">
            <a:extLst>
              <a:ext uri="{FF2B5EF4-FFF2-40B4-BE49-F238E27FC236}">
                <a16:creationId xmlns:a16="http://schemas.microsoft.com/office/drawing/2014/main" id="{0620E7B7-77C5-32D0-EB37-6BEDF10C7079}"/>
              </a:ext>
            </a:extLst>
          </p:cNvPr>
          <p:cNvSpPr txBox="1"/>
          <p:nvPr/>
        </p:nvSpPr>
        <p:spPr>
          <a:xfrm rot="1639334">
            <a:off x="7333535" y="141842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Uplink</a:t>
            </a:r>
          </a:p>
        </p:txBody>
      </p:sp>
      <p:cxnSp>
        <p:nvCxnSpPr>
          <p:cNvPr id="109" name="Connecteur droit avec flèche 159">
            <a:extLst>
              <a:ext uri="{FF2B5EF4-FFF2-40B4-BE49-F238E27FC236}">
                <a16:creationId xmlns:a16="http://schemas.microsoft.com/office/drawing/2014/main" id="{20EEAB1A-D997-0B58-4454-D00DFA311934}"/>
              </a:ext>
            </a:extLst>
          </p:cNvPr>
          <p:cNvCxnSpPr/>
          <p:nvPr/>
        </p:nvCxnSpPr>
        <p:spPr>
          <a:xfrm flipV="1">
            <a:off x="3324437" y="1374325"/>
            <a:ext cx="1421646" cy="9282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203">
            <a:extLst>
              <a:ext uri="{FF2B5EF4-FFF2-40B4-BE49-F238E27FC236}">
                <a16:creationId xmlns:a16="http://schemas.microsoft.com/office/drawing/2014/main" id="{9249304B-1EC8-3D23-3FA5-D4B3E87543D0}"/>
              </a:ext>
            </a:extLst>
          </p:cNvPr>
          <p:cNvSpPr txBox="1"/>
          <p:nvPr/>
        </p:nvSpPr>
        <p:spPr>
          <a:xfrm rot="19581085">
            <a:off x="3374942" y="1418423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Downlink</a:t>
            </a:r>
          </a:p>
        </p:txBody>
      </p:sp>
      <p:sp>
        <p:nvSpPr>
          <p:cNvPr id="7" name="ZoneTexte 203">
            <a:extLst>
              <a:ext uri="{FF2B5EF4-FFF2-40B4-BE49-F238E27FC236}">
                <a16:creationId xmlns:a16="http://schemas.microsoft.com/office/drawing/2014/main" id="{5094FED4-75DB-82A4-DDA1-317B5B3A5921}"/>
              </a:ext>
            </a:extLst>
          </p:cNvPr>
          <p:cNvSpPr txBox="1"/>
          <p:nvPr/>
        </p:nvSpPr>
        <p:spPr>
          <a:xfrm>
            <a:off x="0" y="367643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GB" sz="3200" dirty="0">
                <a:solidFill>
                  <a:srgbClr val="00B0F0"/>
                </a:solidFill>
              </a:rPr>
              <a:t>Space Democratization</a:t>
            </a:r>
            <a:endParaRPr lang="en-GB" sz="3200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age 236">
            <a:extLst>
              <a:ext uri="{FF2B5EF4-FFF2-40B4-BE49-F238E27FC236}">
                <a16:creationId xmlns:a16="http://schemas.microsoft.com/office/drawing/2014/main" id="{E089B8B2-87A5-D322-E5AE-AAFB93126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971" y="1764524"/>
            <a:ext cx="1157302" cy="1076194"/>
          </a:xfrm>
          <a:prstGeom prst="rect">
            <a:avLst/>
          </a:prstGeom>
        </p:spPr>
      </p:pic>
      <p:pic>
        <p:nvPicPr>
          <p:cNvPr id="8" name="Image 236">
            <a:extLst>
              <a:ext uri="{FF2B5EF4-FFF2-40B4-BE49-F238E27FC236}">
                <a16:creationId xmlns:a16="http://schemas.microsoft.com/office/drawing/2014/main" id="{A7AF6CEE-446F-802D-E82C-B67DC2697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1631" y="2370490"/>
            <a:ext cx="1157302" cy="1076194"/>
          </a:xfrm>
          <a:prstGeom prst="rect">
            <a:avLst/>
          </a:prstGeom>
        </p:spPr>
      </p:pic>
      <p:pic>
        <p:nvPicPr>
          <p:cNvPr id="9" name="Image 236">
            <a:extLst>
              <a:ext uri="{FF2B5EF4-FFF2-40B4-BE49-F238E27FC236}">
                <a16:creationId xmlns:a16="http://schemas.microsoft.com/office/drawing/2014/main" id="{D0661414-7644-6FE9-FFFD-6A2E50A75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1411" y="2666073"/>
            <a:ext cx="1157302" cy="1076194"/>
          </a:xfrm>
          <a:prstGeom prst="rect">
            <a:avLst/>
          </a:prstGeom>
        </p:spPr>
      </p:pic>
      <p:pic>
        <p:nvPicPr>
          <p:cNvPr id="11" name="Image 232">
            <a:extLst>
              <a:ext uri="{FF2B5EF4-FFF2-40B4-BE49-F238E27FC236}">
                <a16:creationId xmlns:a16="http://schemas.microsoft.com/office/drawing/2014/main" id="{ECAF52CE-B8FB-5234-2710-C2455BB8B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84" y="970516"/>
            <a:ext cx="1144933" cy="984313"/>
          </a:xfrm>
          <a:prstGeom prst="rect">
            <a:avLst/>
          </a:prstGeom>
        </p:spPr>
      </p:pic>
      <p:pic>
        <p:nvPicPr>
          <p:cNvPr id="12" name="Image 232">
            <a:extLst>
              <a:ext uri="{FF2B5EF4-FFF2-40B4-BE49-F238E27FC236}">
                <a16:creationId xmlns:a16="http://schemas.microsoft.com/office/drawing/2014/main" id="{52251D88-4E90-27D6-A295-0FEE02B3C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5974" y="828915"/>
            <a:ext cx="1144933" cy="984313"/>
          </a:xfrm>
          <a:prstGeom prst="rect">
            <a:avLst/>
          </a:prstGeom>
        </p:spPr>
      </p:pic>
      <p:pic>
        <p:nvPicPr>
          <p:cNvPr id="17" name="Image 232">
            <a:extLst>
              <a:ext uri="{FF2B5EF4-FFF2-40B4-BE49-F238E27FC236}">
                <a16:creationId xmlns:a16="http://schemas.microsoft.com/office/drawing/2014/main" id="{DFCD9776-0933-5864-3E33-C22E5EC2F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402" y="1493251"/>
            <a:ext cx="1144933" cy="984313"/>
          </a:xfrm>
          <a:prstGeom prst="rect">
            <a:avLst/>
          </a:prstGeom>
        </p:spPr>
      </p:pic>
      <p:pic>
        <p:nvPicPr>
          <p:cNvPr id="18" name="Image 232">
            <a:extLst>
              <a:ext uri="{FF2B5EF4-FFF2-40B4-BE49-F238E27FC236}">
                <a16:creationId xmlns:a16="http://schemas.microsoft.com/office/drawing/2014/main" id="{505D13E9-4B28-B856-D8B4-74DA07BAC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7113" y="1721707"/>
            <a:ext cx="1144933" cy="984313"/>
          </a:xfrm>
          <a:prstGeom prst="rect">
            <a:avLst/>
          </a:prstGeom>
        </p:spPr>
      </p:pic>
      <p:pic>
        <p:nvPicPr>
          <p:cNvPr id="19" name="Image 232">
            <a:extLst>
              <a:ext uri="{FF2B5EF4-FFF2-40B4-BE49-F238E27FC236}">
                <a16:creationId xmlns:a16="http://schemas.microsoft.com/office/drawing/2014/main" id="{D7433E04-8641-D7C4-A434-1E2012E06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270" y="1633324"/>
            <a:ext cx="1144933" cy="984313"/>
          </a:xfrm>
          <a:prstGeom prst="rect">
            <a:avLst/>
          </a:prstGeom>
        </p:spPr>
      </p:pic>
      <p:grpSp>
        <p:nvGrpSpPr>
          <p:cNvPr id="20" name="Groupe 251">
            <a:extLst>
              <a:ext uri="{FF2B5EF4-FFF2-40B4-BE49-F238E27FC236}">
                <a16:creationId xmlns:a16="http://schemas.microsoft.com/office/drawing/2014/main" id="{3B99E3AA-F583-7A41-4A5A-64CEA0EDC749}"/>
              </a:ext>
            </a:extLst>
          </p:cNvPr>
          <p:cNvGrpSpPr/>
          <p:nvPr/>
        </p:nvGrpSpPr>
        <p:grpSpPr>
          <a:xfrm>
            <a:off x="8401413" y="2534918"/>
            <a:ext cx="1192859" cy="875996"/>
            <a:chOff x="9194488" y="2545685"/>
            <a:chExt cx="2420770" cy="1823698"/>
          </a:xfrm>
        </p:grpSpPr>
        <p:pic>
          <p:nvPicPr>
            <p:cNvPr id="21" name="Image 252">
              <a:extLst>
                <a:ext uri="{FF2B5EF4-FFF2-40B4-BE49-F238E27FC236}">
                  <a16:creationId xmlns:a16="http://schemas.microsoft.com/office/drawing/2014/main" id="{9C2DC4DE-67EE-4AC8-CC40-8435E3B15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22" name="Image 253">
              <a:extLst>
                <a:ext uri="{FF2B5EF4-FFF2-40B4-BE49-F238E27FC236}">
                  <a16:creationId xmlns:a16="http://schemas.microsoft.com/office/drawing/2014/main" id="{01CBB825-A9DE-238A-5742-83F4CD1B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23" name="Image 254">
              <a:extLst>
                <a:ext uri="{FF2B5EF4-FFF2-40B4-BE49-F238E27FC236}">
                  <a16:creationId xmlns:a16="http://schemas.microsoft.com/office/drawing/2014/main" id="{85941222-5024-22CA-FC08-B921B255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24" name="Image 255">
              <a:extLst>
                <a:ext uri="{FF2B5EF4-FFF2-40B4-BE49-F238E27FC236}">
                  <a16:creationId xmlns:a16="http://schemas.microsoft.com/office/drawing/2014/main" id="{4452E9B1-2B2E-AD43-8824-FA8E3EC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25" name="Image 256">
              <a:extLst>
                <a:ext uri="{FF2B5EF4-FFF2-40B4-BE49-F238E27FC236}">
                  <a16:creationId xmlns:a16="http://schemas.microsoft.com/office/drawing/2014/main" id="{FAC50D04-D06E-6E01-EB47-3E67C541D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grpSp>
        <p:nvGrpSpPr>
          <p:cNvPr id="26" name="Groupe 251">
            <a:extLst>
              <a:ext uri="{FF2B5EF4-FFF2-40B4-BE49-F238E27FC236}">
                <a16:creationId xmlns:a16="http://schemas.microsoft.com/office/drawing/2014/main" id="{BB1C38DD-508F-02AE-DA56-660BC700BA9A}"/>
              </a:ext>
            </a:extLst>
          </p:cNvPr>
          <p:cNvGrpSpPr/>
          <p:nvPr/>
        </p:nvGrpSpPr>
        <p:grpSpPr>
          <a:xfrm>
            <a:off x="9278686" y="1990872"/>
            <a:ext cx="1192859" cy="875996"/>
            <a:chOff x="9194488" y="2545685"/>
            <a:chExt cx="2420770" cy="1823698"/>
          </a:xfrm>
        </p:grpSpPr>
        <p:pic>
          <p:nvPicPr>
            <p:cNvPr id="27" name="Image 252">
              <a:extLst>
                <a:ext uri="{FF2B5EF4-FFF2-40B4-BE49-F238E27FC236}">
                  <a16:creationId xmlns:a16="http://schemas.microsoft.com/office/drawing/2014/main" id="{12528C54-1B7C-6C3F-697C-685B9396C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28" name="Image 253">
              <a:extLst>
                <a:ext uri="{FF2B5EF4-FFF2-40B4-BE49-F238E27FC236}">
                  <a16:creationId xmlns:a16="http://schemas.microsoft.com/office/drawing/2014/main" id="{E7D31A8B-A919-8AD2-F643-6A8CC211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29" name="Image 254">
              <a:extLst>
                <a:ext uri="{FF2B5EF4-FFF2-40B4-BE49-F238E27FC236}">
                  <a16:creationId xmlns:a16="http://schemas.microsoft.com/office/drawing/2014/main" id="{3B6A9006-4225-2A7F-A8B6-D6941B18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30" name="Image 255">
              <a:extLst>
                <a:ext uri="{FF2B5EF4-FFF2-40B4-BE49-F238E27FC236}">
                  <a16:creationId xmlns:a16="http://schemas.microsoft.com/office/drawing/2014/main" id="{EB87C87C-9902-3425-C432-8ADACBA3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31" name="Image 256">
              <a:extLst>
                <a:ext uri="{FF2B5EF4-FFF2-40B4-BE49-F238E27FC236}">
                  <a16:creationId xmlns:a16="http://schemas.microsoft.com/office/drawing/2014/main" id="{11E272A9-0466-4802-6FD7-9C89F55E3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grpSp>
        <p:nvGrpSpPr>
          <p:cNvPr id="32" name="Groupe 251">
            <a:extLst>
              <a:ext uri="{FF2B5EF4-FFF2-40B4-BE49-F238E27FC236}">
                <a16:creationId xmlns:a16="http://schemas.microsoft.com/office/drawing/2014/main" id="{3FEC1F80-199B-5664-F35F-7247C2FB6EB5}"/>
              </a:ext>
            </a:extLst>
          </p:cNvPr>
          <p:cNvGrpSpPr/>
          <p:nvPr/>
        </p:nvGrpSpPr>
        <p:grpSpPr>
          <a:xfrm>
            <a:off x="8368745" y="1409812"/>
            <a:ext cx="1192859" cy="875996"/>
            <a:chOff x="9194488" y="2545685"/>
            <a:chExt cx="2420770" cy="1823698"/>
          </a:xfrm>
        </p:grpSpPr>
        <p:pic>
          <p:nvPicPr>
            <p:cNvPr id="33" name="Image 252">
              <a:extLst>
                <a:ext uri="{FF2B5EF4-FFF2-40B4-BE49-F238E27FC236}">
                  <a16:creationId xmlns:a16="http://schemas.microsoft.com/office/drawing/2014/main" id="{D9A5DC70-A2FF-F411-58EC-6C39E248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34" name="Image 253">
              <a:extLst>
                <a:ext uri="{FF2B5EF4-FFF2-40B4-BE49-F238E27FC236}">
                  <a16:creationId xmlns:a16="http://schemas.microsoft.com/office/drawing/2014/main" id="{0275AB97-329C-B63D-43AC-1FBE35B8E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35" name="Image 254">
              <a:extLst>
                <a:ext uri="{FF2B5EF4-FFF2-40B4-BE49-F238E27FC236}">
                  <a16:creationId xmlns:a16="http://schemas.microsoft.com/office/drawing/2014/main" id="{0CA81556-CC07-AE6A-CCDA-8DE0424F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36" name="Image 255">
              <a:extLst>
                <a:ext uri="{FF2B5EF4-FFF2-40B4-BE49-F238E27FC236}">
                  <a16:creationId xmlns:a16="http://schemas.microsoft.com/office/drawing/2014/main" id="{166A421D-2DD2-06AA-8524-E5C621D7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37" name="Image 256">
              <a:extLst>
                <a:ext uri="{FF2B5EF4-FFF2-40B4-BE49-F238E27FC236}">
                  <a16:creationId xmlns:a16="http://schemas.microsoft.com/office/drawing/2014/main" id="{3A3F98DF-85AC-5AFF-FD16-6C55373E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sp>
        <p:nvSpPr>
          <p:cNvPr id="38" name="ZoneTexte 23">
            <a:extLst>
              <a:ext uri="{FF2B5EF4-FFF2-40B4-BE49-F238E27FC236}">
                <a16:creationId xmlns:a16="http://schemas.microsoft.com/office/drawing/2014/main" id="{7F649E6B-0C04-4027-6381-FF41FF04E08C}"/>
              </a:ext>
            </a:extLst>
          </p:cNvPr>
          <p:cNvSpPr txBox="1"/>
          <p:nvPr/>
        </p:nvSpPr>
        <p:spPr>
          <a:xfrm>
            <a:off x="1037717" y="4210933"/>
            <a:ext cx="161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 Small </a:t>
            </a:r>
            <a:r>
              <a:rPr lang="en-GB" sz="4000" b="1" dirty="0">
                <a:solidFill>
                  <a:srgbClr val="92D050"/>
                </a:solidFill>
              </a:rPr>
              <a:t>S</a:t>
            </a:r>
            <a:r>
              <a:rPr lang="en-GB" sz="2400" b="1" dirty="0"/>
              <a:t>ize</a:t>
            </a:r>
          </a:p>
        </p:txBody>
      </p:sp>
      <p:pic>
        <p:nvPicPr>
          <p:cNvPr id="39" name="Image 28">
            <a:extLst>
              <a:ext uri="{FF2B5EF4-FFF2-40B4-BE49-F238E27FC236}">
                <a16:creationId xmlns:a16="http://schemas.microsoft.com/office/drawing/2014/main" id="{6F8C2180-DE5E-AD9E-BC76-469D46E21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66" y="4256352"/>
            <a:ext cx="578446" cy="752898"/>
          </a:xfrm>
          <a:prstGeom prst="rect">
            <a:avLst/>
          </a:prstGeom>
        </p:spPr>
      </p:pic>
      <p:sp>
        <p:nvSpPr>
          <p:cNvPr id="40" name="ZoneTexte 23">
            <a:extLst>
              <a:ext uri="{FF2B5EF4-FFF2-40B4-BE49-F238E27FC236}">
                <a16:creationId xmlns:a16="http://schemas.microsoft.com/office/drawing/2014/main" id="{041F1D8F-7DF5-9843-A5E1-E90201529E0A}"/>
              </a:ext>
            </a:extLst>
          </p:cNvPr>
          <p:cNvSpPr txBox="1"/>
          <p:nvPr/>
        </p:nvSpPr>
        <p:spPr>
          <a:xfrm>
            <a:off x="9870966" y="4054750"/>
            <a:ext cx="1831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 High </a:t>
            </a:r>
            <a:r>
              <a:rPr lang="en-GB" sz="4000" b="1" dirty="0">
                <a:solidFill>
                  <a:srgbClr val="92D050"/>
                </a:solidFill>
              </a:rPr>
              <a:t>P</a:t>
            </a:r>
            <a:r>
              <a:rPr lang="en-GB" sz="2400" b="1" dirty="0"/>
              <a:t>ower</a:t>
            </a:r>
          </a:p>
        </p:txBody>
      </p:sp>
      <p:pic>
        <p:nvPicPr>
          <p:cNvPr id="41" name="Image 28">
            <a:extLst>
              <a:ext uri="{FF2B5EF4-FFF2-40B4-BE49-F238E27FC236}">
                <a16:creationId xmlns:a16="http://schemas.microsoft.com/office/drawing/2014/main" id="{30E22A31-FB82-0638-52F8-328593F912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5371" y="4180769"/>
            <a:ext cx="578446" cy="752898"/>
          </a:xfrm>
          <a:prstGeom prst="rect">
            <a:avLst/>
          </a:prstGeom>
        </p:spPr>
      </p:pic>
      <p:sp>
        <p:nvSpPr>
          <p:cNvPr id="42" name="ZoneTexte 23">
            <a:extLst>
              <a:ext uri="{FF2B5EF4-FFF2-40B4-BE49-F238E27FC236}">
                <a16:creationId xmlns:a16="http://schemas.microsoft.com/office/drawing/2014/main" id="{BEBAEE9D-372E-BD1F-6201-287663AFF970}"/>
              </a:ext>
            </a:extLst>
          </p:cNvPr>
          <p:cNvSpPr txBox="1"/>
          <p:nvPr/>
        </p:nvSpPr>
        <p:spPr>
          <a:xfrm>
            <a:off x="1024217" y="5077786"/>
            <a:ext cx="1957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 Low </a:t>
            </a:r>
            <a:r>
              <a:rPr lang="en-GB" sz="4000" b="1" dirty="0">
                <a:solidFill>
                  <a:srgbClr val="92D050"/>
                </a:solidFill>
              </a:rPr>
              <a:t>W</a:t>
            </a:r>
            <a:r>
              <a:rPr lang="en-GB" sz="2400" b="1" dirty="0"/>
              <a:t>eight</a:t>
            </a:r>
          </a:p>
        </p:txBody>
      </p:sp>
      <p:pic>
        <p:nvPicPr>
          <p:cNvPr id="43" name="Image 28">
            <a:extLst>
              <a:ext uri="{FF2B5EF4-FFF2-40B4-BE49-F238E27FC236}">
                <a16:creationId xmlns:a16="http://schemas.microsoft.com/office/drawing/2014/main" id="{45425A74-AC6E-6215-9347-D91A600342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66" y="5092399"/>
            <a:ext cx="578446" cy="752898"/>
          </a:xfrm>
          <a:prstGeom prst="rect">
            <a:avLst/>
          </a:prstGeom>
        </p:spPr>
      </p:pic>
      <p:pic>
        <p:nvPicPr>
          <p:cNvPr id="44" name="Image 28">
            <a:extLst>
              <a:ext uri="{FF2B5EF4-FFF2-40B4-BE49-F238E27FC236}">
                <a16:creationId xmlns:a16="http://schemas.microsoft.com/office/drawing/2014/main" id="{5A0A760D-E6EE-7743-598C-8A28B069B2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3250" y="4952046"/>
            <a:ext cx="578446" cy="752898"/>
          </a:xfrm>
          <a:prstGeom prst="rect">
            <a:avLst/>
          </a:prstGeom>
        </p:spPr>
      </p:pic>
      <p:sp>
        <p:nvSpPr>
          <p:cNvPr id="45" name="ZoneTexte 23">
            <a:extLst>
              <a:ext uri="{FF2B5EF4-FFF2-40B4-BE49-F238E27FC236}">
                <a16:creationId xmlns:a16="http://schemas.microsoft.com/office/drawing/2014/main" id="{610CDB29-519E-A848-4CBE-A0772393A59F}"/>
              </a:ext>
            </a:extLst>
          </p:cNvPr>
          <p:cNvSpPr txBox="1"/>
          <p:nvPr/>
        </p:nvSpPr>
        <p:spPr>
          <a:xfrm>
            <a:off x="9910332" y="4890479"/>
            <a:ext cx="1509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 Low </a:t>
            </a:r>
            <a:r>
              <a:rPr lang="en-GB" sz="4000" b="1" dirty="0">
                <a:solidFill>
                  <a:srgbClr val="92D050"/>
                </a:solidFill>
              </a:rPr>
              <a:t>C</a:t>
            </a:r>
            <a:r>
              <a:rPr lang="en-GB" sz="2400" b="1" dirty="0"/>
              <a:t>ost</a:t>
            </a:r>
          </a:p>
        </p:txBody>
      </p:sp>
      <p:sp>
        <p:nvSpPr>
          <p:cNvPr id="46" name="ZoneTexte 203">
            <a:extLst>
              <a:ext uri="{FF2B5EF4-FFF2-40B4-BE49-F238E27FC236}">
                <a16:creationId xmlns:a16="http://schemas.microsoft.com/office/drawing/2014/main" id="{433CE0AE-8995-15EE-D6D3-A42E60F9E4AA}"/>
              </a:ext>
            </a:extLst>
          </p:cNvPr>
          <p:cNvSpPr txBox="1"/>
          <p:nvPr/>
        </p:nvSpPr>
        <p:spPr>
          <a:xfrm>
            <a:off x="-58132" y="47285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GB" sz="4000" dirty="0" err="1">
                <a:solidFill>
                  <a:srgbClr val="92D050"/>
                </a:solidFill>
              </a:rPr>
              <a:t>SWaP</a:t>
            </a:r>
            <a:r>
              <a:rPr lang="en-GB" sz="4000" dirty="0">
                <a:solidFill>
                  <a:srgbClr val="92D050"/>
                </a:solidFill>
              </a:rPr>
              <a:t>-C</a:t>
            </a:r>
            <a:endParaRPr lang="en-GB" sz="4000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40" grpId="0"/>
      <p:bldP spid="42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Motivation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cxnSp>
        <p:nvCxnSpPr>
          <p:cNvPr id="13" name="Connecteur droit avec flèche 159">
            <a:extLst>
              <a:ext uri="{FF2B5EF4-FFF2-40B4-BE49-F238E27FC236}">
                <a16:creationId xmlns:a16="http://schemas.microsoft.com/office/drawing/2014/main" id="{FDA70D3C-5C2B-87B3-C661-6B9AFCCC976C}"/>
              </a:ext>
            </a:extLst>
          </p:cNvPr>
          <p:cNvCxnSpPr/>
          <p:nvPr/>
        </p:nvCxnSpPr>
        <p:spPr>
          <a:xfrm flipV="1">
            <a:off x="3464953" y="1517179"/>
            <a:ext cx="1421646" cy="928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60">
            <a:extLst>
              <a:ext uri="{FF2B5EF4-FFF2-40B4-BE49-F238E27FC236}">
                <a16:creationId xmlns:a16="http://schemas.microsoft.com/office/drawing/2014/main" id="{EBC249CB-A189-1260-B183-B67FD619676B}"/>
              </a:ext>
            </a:extLst>
          </p:cNvPr>
          <p:cNvCxnSpPr/>
          <p:nvPr/>
        </p:nvCxnSpPr>
        <p:spPr>
          <a:xfrm>
            <a:off x="6666834" y="1542699"/>
            <a:ext cx="1580373" cy="822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62">
            <a:extLst>
              <a:ext uri="{FF2B5EF4-FFF2-40B4-BE49-F238E27FC236}">
                <a16:creationId xmlns:a16="http://schemas.microsoft.com/office/drawing/2014/main" id="{54AB3B6E-4203-9CC0-1265-307F0A988110}"/>
              </a:ext>
            </a:extLst>
          </p:cNvPr>
          <p:cNvSpPr txBox="1"/>
          <p:nvPr/>
        </p:nvSpPr>
        <p:spPr>
          <a:xfrm>
            <a:off x="246940" y="1508196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Base Station</a:t>
            </a:r>
          </a:p>
        </p:txBody>
      </p:sp>
      <p:sp>
        <p:nvSpPr>
          <p:cNvPr id="16" name="ZoneTexte 163">
            <a:extLst>
              <a:ext uri="{FF2B5EF4-FFF2-40B4-BE49-F238E27FC236}">
                <a16:creationId xmlns:a16="http://schemas.microsoft.com/office/drawing/2014/main" id="{8E006EC8-6825-7D0F-A5DE-57A743F169C9}"/>
              </a:ext>
            </a:extLst>
          </p:cNvPr>
          <p:cNvSpPr txBox="1"/>
          <p:nvPr/>
        </p:nvSpPr>
        <p:spPr>
          <a:xfrm>
            <a:off x="9781043" y="1515017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User and Application</a:t>
            </a:r>
          </a:p>
        </p:txBody>
      </p:sp>
      <p:sp>
        <p:nvSpPr>
          <p:cNvPr id="47" name="ZoneTexte 202">
            <a:extLst>
              <a:ext uri="{FF2B5EF4-FFF2-40B4-BE49-F238E27FC236}">
                <a16:creationId xmlns:a16="http://schemas.microsoft.com/office/drawing/2014/main" id="{77D743D2-56D5-5B95-B359-9F9F82D8E533}"/>
              </a:ext>
            </a:extLst>
          </p:cNvPr>
          <p:cNvSpPr txBox="1"/>
          <p:nvPr/>
        </p:nvSpPr>
        <p:spPr>
          <a:xfrm rot="19544351">
            <a:off x="3888995" y="206898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Uplink</a:t>
            </a:r>
          </a:p>
        </p:txBody>
      </p:sp>
      <p:sp>
        <p:nvSpPr>
          <p:cNvPr id="48" name="ZoneTexte 203">
            <a:extLst>
              <a:ext uri="{FF2B5EF4-FFF2-40B4-BE49-F238E27FC236}">
                <a16:creationId xmlns:a16="http://schemas.microsoft.com/office/drawing/2014/main" id="{E77EAD20-D9B2-6BA1-D6C5-7F69A1F793C2}"/>
              </a:ext>
            </a:extLst>
          </p:cNvPr>
          <p:cNvSpPr txBox="1"/>
          <p:nvPr/>
        </p:nvSpPr>
        <p:spPr>
          <a:xfrm rot="1639334">
            <a:off x="6875163" y="2003184"/>
            <a:ext cx="106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Downlink</a:t>
            </a:r>
          </a:p>
        </p:txBody>
      </p:sp>
      <p:pic>
        <p:nvPicPr>
          <p:cNvPr id="53" name="Image 232">
            <a:extLst>
              <a:ext uri="{FF2B5EF4-FFF2-40B4-BE49-F238E27FC236}">
                <a16:creationId xmlns:a16="http://schemas.microsoft.com/office/drawing/2014/main" id="{4A8ADFAB-C0A8-3BF4-766E-FB2568BA0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277" y="922071"/>
            <a:ext cx="1144933" cy="984313"/>
          </a:xfrm>
          <a:prstGeom prst="rect">
            <a:avLst/>
          </a:prstGeom>
        </p:spPr>
      </p:pic>
      <p:pic>
        <p:nvPicPr>
          <p:cNvPr id="55" name="Image 236">
            <a:extLst>
              <a:ext uri="{FF2B5EF4-FFF2-40B4-BE49-F238E27FC236}">
                <a16:creationId xmlns:a16="http://schemas.microsoft.com/office/drawing/2014/main" id="{BBD62F39-175B-5F5E-08E6-72E0FDBAD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735" y="1960160"/>
            <a:ext cx="1157302" cy="1076194"/>
          </a:xfrm>
          <a:prstGeom prst="rect">
            <a:avLst/>
          </a:prstGeom>
        </p:spPr>
      </p:pic>
      <p:grpSp>
        <p:nvGrpSpPr>
          <p:cNvPr id="65" name="Groupe 251">
            <a:extLst>
              <a:ext uri="{FF2B5EF4-FFF2-40B4-BE49-F238E27FC236}">
                <a16:creationId xmlns:a16="http://schemas.microsoft.com/office/drawing/2014/main" id="{A4C3338A-1422-F238-7E2F-8831F8ADC5F2}"/>
              </a:ext>
            </a:extLst>
          </p:cNvPr>
          <p:cNvGrpSpPr/>
          <p:nvPr/>
        </p:nvGrpSpPr>
        <p:grpSpPr>
          <a:xfrm>
            <a:off x="8395661" y="2066388"/>
            <a:ext cx="1192859" cy="875996"/>
            <a:chOff x="9194488" y="2545685"/>
            <a:chExt cx="2420770" cy="1823698"/>
          </a:xfrm>
        </p:grpSpPr>
        <p:pic>
          <p:nvPicPr>
            <p:cNvPr id="66" name="Image 252">
              <a:extLst>
                <a:ext uri="{FF2B5EF4-FFF2-40B4-BE49-F238E27FC236}">
                  <a16:creationId xmlns:a16="http://schemas.microsoft.com/office/drawing/2014/main" id="{8B266B18-9897-22E4-08C9-B9B10BA6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67" name="Image 253">
              <a:extLst>
                <a:ext uri="{FF2B5EF4-FFF2-40B4-BE49-F238E27FC236}">
                  <a16:creationId xmlns:a16="http://schemas.microsoft.com/office/drawing/2014/main" id="{F14E028A-365C-0D4D-9011-9E3B0320E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68" name="Image 254">
              <a:extLst>
                <a:ext uri="{FF2B5EF4-FFF2-40B4-BE49-F238E27FC236}">
                  <a16:creationId xmlns:a16="http://schemas.microsoft.com/office/drawing/2014/main" id="{59172504-043F-54A9-4A75-E46218F27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69" name="Image 255">
              <a:extLst>
                <a:ext uri="{FF2B5EF4-FFF2-40B4-BE49-F238E27FC236}">
                  <a16:creationId xmlns:a16="http://schemas.microsoft.com/office/drawing/2014/main" id="{1B3EBC8F-269F-B114-2E89-EAE469417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70" name="Image 256">
              <a:extLst>
                <a:ext uri="{FF2B5EF4-FFF2-40B4-BE49-F238E27FC236}">
                  <a16:creationId xmlns:a16="http://schemas.microsoft.com/office/drawing/2014/main" id="{F0A9DF81-4117-5C92-F5E3-A7231D16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cxnSp>
        <p:nvCxnSpPr>
          <p:cNvPr id="107" name="Connecteur droit avec flèche 160">
            <a:extLst>
              <a:ext uri="{FF2B5EF4-FFF2-40B4-BE49-F238E27FC236}">
                <a16:creationId xmlns:a16="http://schemas.microsoft.com/office/drawing/2014/main" id="{AD72F1BF-E8CB-F5AC-B32D-D1777B42C966}"/>
              </a:ext>
            </a:extLst>
          </p:cNvPr>
          <p:cNvCxnSpPr/>
          <p:nvPr/>
        </p:nvCxnSpPr>
        <p:spPr>
          <a:xfrm>
            <a:off x="6741061" y="1387211"/>
            <a:ext cx="1580373" cy="8225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203">
            <a:extLst>
              <a:ext uri="{FF2B5EF4-FFF2-40B4-BE49-F238E27FC236}">
                <a16:creationId xmlns:a16="http://schemas.microsoft.com/office/drawing/2014/main" id="{0620E7B7-77C5-32D0-EB37-6BEDF10C7079}"/>
              </a:ext>
            </a:extLst>
          </p:cNvPr>
          <p:cNvSpPr txBox="1"/>
          <p:nvPr/>
        </p:nvSpPr>
        <p:spPr>
          <a:xfrm rot="1639334">
            <a:off x="7333535" y="141842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Uplink</a:t>
            </a:r>
          </a:p>
        </p:txBody>
      </p:sp>
      <p:cxnSp>
        <p:nvCxnSpPr>
          <p:cNvPr id="109" name="Connecteur droit avec flèche 159">
            <a:extLst>
              <a:ext uri="{FF2B5EF4-FFF2-40B4-BE49-F238E27FC236}">
                <a16:creationId xmlns:a16="http://schemas.microsoft.com/office/drawing/2014/main" id="{20EEAB1A-D997-0B58-4454-D00DFA311934}"/>
              </a:ext>
            </a:extLst>
          </p:cNvPr>
          <p:cNvCxnSpPr/>
          <p:nvPr/>
        </p:nvCxnSpPr>
        <p:spPr>
          <a:xfrm flipV="1">
            <a:off x="3324437" y="1374325"/>
            <a:ext cx="1421646" cy="9282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203">
            <a:extLst>
              <a:ext uri="{FF2B5EF4-FFF2-40B4-BE49-F238E27FC236}">
                <a16:creationId xmlns:a16="http://schemas.microsoft.com/office/drawing/2014/main" id="{9249304B-1EC8-3D23-3FA5-D4B3E87543D0}"/>
              </a:ext>
            </a:extLst>
          </p:cNvPr>
          <p:cNvSpPr txBox="1"/>
          <p:nvPr/>
        </p:nvSpPr>
        <p:spPr>
          <a:xfrm rot="19581085">
            <a:off x="3374942" y="1418423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Downlink</a:t>
            </a:r>
          </a:p>
        </p:txBody>
      </p:sp>
      <p:pic>
        <p:nvPicPr>
          <p:cNvPr id="3" name="Image 236">
            <a:extLst>
              <a:ext uri="{FF2B5EF4-FFF2-40B4-BE49-F238E27FC236}">
                <a16:creationId xmlns:a16="http://schemas.microsoft.com/office/drawing/2014/main" id="{E089B8B2-87A5-D322-E5AE-AAFB93126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971" y="1764524"/>
            <a:ext cx="1157302" cy="1076194"/>
          </a:xfrm>
          <a:prstGeom prst="rect">
            <a:avLst/>
          </a:prstGeom>
        </p:spPr>
      </p:pic>
      <p:pic>
        <p:nvPicPr>
          <p:cNvPr id="8" name="Image 236">
            <a:extLst>
              <a:ext uri="{FF2B5EF4-FFF2-40B4-BE49-F238E27FC236}">
                <a16:creationId xmlns:a16="http://schemas.microsoft.com/office/drawing/2014/main" id="{A7AF6CEE-446F-802D-E82C-B67DC2697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1631" y="2370490"/>
            <a:ext cx="1157302" cy="1076194"/>
          </a:xfrm>
          <a:prstGeom prst="rect">
            <a:avLst/>
          </a:prstGeom>
        </p:spPr>
      </p:pic>
      <p:pic>
        <p:nvPicPr>
          <p:cNvPr id="9" name="Image 236">
            <a:extLst>
              <a:ext uri="{FF2B5EF4-FFF2-40B4-BE49-F238E27FC236}">
                <a16:creationId xmlns:a16="http://schemas.microsoft.com/office/drawing/2014/main" id="{D0661414-7644-6FE9-FFFD-6A2E50A75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1411" y="2666073"/>
            <a:ext cx="1157302" cy="1076194"/>
          </a:xfrm>
          <a:prstGeom prst="rect">
            <a:avLst/>
          </a:prstGeom>
        </p:spPr>
      </p:pic>
      <p:pic>
        <p:nvPicPr>
          <p:cNvPr id="11" name="Image 232">
            <a:extLst>
              <a:ext uri="{FF2B5EF4-FFF2-40B4-BE49-F238E27FC236}">
                <a16:creationId xmlns:a16="http://schemas.microsoft.com/office/drawing/2014/main" id="{ECAF52CE-B8FB-5234-2710-C2455BB8B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84" y="970516"/>
            <a:ext cx="1144933" cy="984313"/>
          </a:xfrm>
          <a:prstGeom prst="rect">
            <a:avLst/>
          </a:prstGeom>
        </p:spPr>
      </p:pic>
      <p:pic>
        <p:nvPicPr>
          <p:cNvPr id="12" name="Image 232">
            <a:extLst>
              <a:ext uri="{FF2B5EF4-FFF2-40B4-BE49-F238E27FC236}">
                <a16:creationId xmlns:a16="http://schemas.microsoft.com/office/drawing/2014/main" id="{52251D88-4E90-27D6-A295-0FEE02B3C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5974" y="828915"/>
            <a:ext cx="1144933" cy="984313"/>
          </a:xfrm>
          <a:prstGeom prst="rect">
            <a:avLst/>
          </a:prstGeom>
        </p:spPr>
      </p:pic>
      <p:pic>
        <p:nvPicPr>
          <p:cNvPr id="17" name="Image 232">
            <a:extLst>
              <a:ext uri="{FF2B5EF4-FFF2-40B4-BE49-F238E27FC236}">
                <a16:creationId xmlns:a16="http://schemas.microsoft.com/office/drawing/2014/main" id="{DFCD9776-0933-5864-3E33-C22E5EC2F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402" y="1493251"/>
            <a:ext cx="1144933" cy="984313"/>
          </a:xfrm>
          <a:prstGeom prst="rect">
            <a:avLst/>
          </a:prstGeom>
        </p:spPr>
      </p:pic>
      <p:pic>
        <p:nvPicPr>
          <p:cNvPr id="18" name="Image 232">
            <a:extLst>
              <a:ext uri="{FF2B5EF4-FFF2-40B4-BE49-F238E27FC236}">
                <a16:creationId xmlns:a16="http://schemas.microsoft.com/office/drawing/2014/main" id="{505D13E9-4B28-B856-D8B4-74DA07BAC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7113" y="1721707"/>
            <a:ext cx="1144933" cy="984313"/>
          </a:xfrm>
          <a:prstGeom prst="rect">
            <a:avLst/>
          </a:prstGeom>
        </p:spPr>
      </p:pic>
      <p:pic>
        <p:nvPicPr>
          <p:cNvPr id="19" name="Image 232">
            <a:extLst>
              <a:ext uri="{FF2B5EF4-FFF2-40B4-BE49-F238E27FC236}">
                <a16:creationId xmlns:a16="http://schemas.microsoft.com/office/drawing/2014/main" id="{D7433E04-8641-D7C4-A434-1E2012E06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270" y="1633324"/>
            <a:ext cx="1144933" cy="984313"/>
          </a:xfrm>
          <a:prstGeom prst="rect">
            <a:avLst/>
          </a:prstGeom>
        </p:spPr>
      </p:pic>
      <p:grpSp>
        <p:nvGrpSpPr>
          <p:cNvPr id="20" name="Groupe 251">
            <a:extLst>
              <a:ext uri="{FF2B5EF4-FFF2-40B4-BE49-F238E27FC236}">
                <a16:creationId xmlns:a16="http://schemas.microsoft.com/office/drawing/2014/main" id="{3B99E3AA-F583-7A41-4A5A-64CEA0EDC749}"/>
              </a:ext>
            </a:extLst>
          </p:cNvPr>
          <p:cNvGrpSpPr/>
          <p:nvPr/>
        </p:nvGrpSpPr>
        <p:grpSpPr>
          <a:xfrm>
            <a:off x="8401413" y="2534918"/>
            <a:ext cx="1192859" cy="875996"/>
            <a:chOff x="9194488" y="2545685"/>
            <a:chExt cx="2420770" cy="1823698"/>
          </a:xfrm>
        </p:grpSpPr>
        <p:pic>
          <p:nvPicPr>
            <p:cNvPr id="21" name="Image 252">
              <a:extLst>
                <a:ext uri="{FF2B5EF4-FFF2-40B4-BE49-F238E27FC236}">
                  <a16:creationId xmlns:a16="http://schemas.microsoft.com/office/drawing/2014/main" id="{9C2DC4DE-67EE-4AC8-CC40-8435E3B15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22" name="Image 253">
              <a:extLst>
                <a:ext uri="{FF2B5EF4-FFF2-40B4-BE49-F238E27FC236}">
                  <a16:creationId xmlns:a16="http://schemas.microsoft.com/office/drawing/2014/main" id="{01CBB825-A9DE-238A-5742-83F4CD1B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23" name="Image 254">
              <a:extLst>
                <a:ext uri="{FF2B5EF4-FFF2-40B4-BE49-F238E27FC236}">
                  <a16:creationId xmlns:a16="http://schemas.microsoft.com/office/drawing/2014/main" id="{85941222-5024-22CA-FC08-B921B255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24" name="Image 255">
              <a:extLst>
                <a:ext uri="{FF2B5EF4-FFF2-40B4-BE49-F238E27FC236}">
                  <a16:creationId xmlns:a16="http://schemas.microsoft.com/office/drawing/2014/main" id="{4452E9B1-2B2E-AD43-8824-FA8E3EC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25" name="Image 256">
              <a:extLst>
                <a:ext uri="{FF2B5EF4-FFF2-40B4-BE49-F238E27FC236}">
                  <a16:creationId xmlns:a16="http://schemas.microsoft.com/office/drawing/2014/main" id="{FAC50D04-D06E-6E01-EB47-3E67C541D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grpSp>
        <p:nvGrpSpPr>
          <p:cNvPr id="26" name="Groupe 251">
            <a:extLst>
              <a:ext uri="{FF2B5EF4-FFF2-40B4-BE49-F238E27FC236}">
                <a16:creationId xmlns:a16="http://schemas.microsoft.com/office/drawing/2014/main" id="{BB1C38DD-508F-02AE-DA56-660BC700BA9A}"/>
              </a:ext>
            </a:extLst>
          </p:cNvPr>
          <p:cNvGrpSpPr/>
          <p:nvPr/>
        </p:nvGrpSpPr>
        <p:grpSpPr>
          <a:xfrm>
            <a:off x="9278686" y="1990872"/>
            <a:ext cx="1192859" cy="875996"/>
            <a:chOff x="9194488" y="2545685"/>
            <a:chExt cx="2420770" cy="1823698"/>
          </a:xfrm>
        </p:grpSpPr>
        <p:pic>
          <p:nvPicPr>
            <p:cNvPr id="27" name="Image 252">
              <a:extLst>
                <a:ext uri="{FF2B5EF4-FFF2-40B4-BE49-F238E27FC236}">
                  <a16:creationId xmlns:a16="http://schemas.microsoft.com/office/drawing/2014/main" id="{12528C54-1B7C-6C3F-697C-685B9396C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28" name="Image 253">
              <a:extLst>
                <a:ext uri="{FF2B5EF4-FFF2-40B4-BE49-F238E27FC236}">
                  <a16:creationId xmlns:a16="http://schemas.microsoft.com/office/drawing/2014/main" id="{E7D31A8B-A919-8AD2-F643-6A8CC211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29" name="Image 254">
              <a:extLst>
                <a:ext uri="{FF2B5EF4-FFF2-40B4-BE49-F238E27FC236}">
                  <a16:creationId xmlns:a16="http://schemas.microsoft.com/office/drawing/2014/main" id="{3B6A9006-4225-2A7F-A8B6-D6941B18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30" name="Image 255">
              <a:extLst>
                <a:ext uri="{FF2B5EF4-FFF2-40B4-BE49-F238E27FC236}">
                  <a16:creationId xmlns:a16="http://schemas.microsoft.com/office/drawing/2014/main" id="{EB87C87C-9902-3425-C432-8ADACBA3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31" name="Image 256">
              <a:extLst>
                <a:ext uri="{FF2B5EF4-FFF2-40B4-BE49-F238E27FC236}">
                  <a16:creationId xmlns:a16="http://schemas.microsoft.com/office/drawing/2014/main" id="{11E272A9-0466-4802-6FD7-9C89F55E3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grpSp>
        <p:nvGrpSpPr>
          <p:cNvPr id="32" name="Groupe 251">
            <a:extLst>
              <a:ext uri="{FF2B5EF4-FFF2-40B4-BE49-F238E27FC236}">
                <a16:creationId xmlns:a16="http://schemas.microsoft.com/office/drawing/2014/main" id="{3FEC1F80-199B-5664-F35F-7247C2FB6EB5}"/>
              </a:ext>
            </a:extLst>
          </p:cNvPr>
          <p:cNvGrpSpPr/>
          <p:nvPr/>
        </p:nvGrpSpPr>
        <p:grpSpPr>
          <a:xfrm>
            <a:off x="8368745" y="1409812"/>
            <a:ext cx="1192859" cy="875996"/>
            <a:chOff x="9194488" y="2545685"/>
            <a:chExt cx="2420770" cy="1823698"/>
          </a:xfrm>
        </p:grpSpPr>
        <p:pic>
          <p:nvPicPr>
            <p:cNvPr id="33" name="Image 252">
              <a:extLst>
                <a:ext uri="{FF2B5EF4-FFF2-40B4-BE49-F238E27FC236}">
                  <a16:creationId xmlns:a16="http://schemas.microsoft.com/office/drawing/2014/main" id="{D9A5DC70-A2FF-F411-58EC-6C39E248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488" y="2983046"/>
              <a:ext cx="967711" cy="1002505"/>
            </a:xfrm>
            <a:prstGeom prst="rect">
              <a:avLst/>
            </a:prstGeom>
          </p:spPr>
        </p:pic>
        <p:pic>
          <p:nvPicPr>
            <p:cNvPr id="34" name="Image 253">
              <a:extLst>
                <a:ext uri="{FF2B5EF4-FFF2-40B4-BE49-F238E27FC236}">
                  <a16:creationId xmlns:a16="http://schemas.microsoft.com/office/drawing/2014/main" id="{0275AB97-329C-B63D-43AC-1FBE35B8E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420" y="3352190"/>
              <a:ext cx="858838" cy="723466"/>
            </a:xfrm>
            <a:prstGeom prst="rect">
              <a:avLst/>
            </a:prstGeom>
          </p:spPr>
        </p:pic>
        <p:pic>
          <p:nvPicPr>
            <p:cNvPr id="35" name="Image 254">
              <a:extLst>
                <a:ext uri="{FF2B5EF4-FFF2-40B4-BE49-F238E27FC236}">
                  <a16:creationId xmlns:a16="http://schemas.microsoft.com/office/drawing/2014/main" id="{0CA81556-CC07-AE6A-CCDA-8DE0424F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98" y="2545685"/>
              <a:ext cx="807434" cy="874721"/>
            </a:xfrm>
            <a:prstGeom prst="rect">
              <a:avLst/>
            </a:prstGeom>
          </p:spPr>
        </p:pic>
        <p:pic>
          <p:nvPicPr>
            <p:cNvPr id="36" name="Image 255">
              <a:extLst>
                <a:ext uri="{FF2B5EF4-FFF2-40B4-BE49-F238E27FC236}">
                  <a16:creationId xmlns:a16="http://schemas.microsoft.com/office/drawing/2014/main" id="{166A421D-2DD2-06AA-8524-E5C621D7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549" y="3887886"/>
              <a:ext cx="1511013" cy="481497"/>
            </a:xfrm>
            <a:prstGeom prst="rect">
              <a:avLst/>
            </a:prstGeom>
          </p:spPr>
        </p:pic>
        <p:pic>
          <p:nvPicPr>
            <p:cNvPr id="37" name="Image 256">
              <a:extLst>
                <a:ext uri="{FF2B5EF4-FFF2-40B4-BE49-F238E27FC236}">
                  <a16:creationId xmlns:a16="http://schemas.microsoft.com/office/drawing/2014/main" id="{3A3F98DF-85AC-5AFF-FD16-6C55373E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884" y="3261901"/>
              <a:ext cx="312917" cy="58648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69F3366-350A-503A-20B8-633EC1C7BAE2}"/>
              </a:ext>
            </a:extLst>
          </p:cNvPr>
          <p:cNvSpPr txBox="1"/>
          <p:nvPr/>
        </p:nvSpPr>
        <p:spPr>
          <a:xfrm>
            <a:off x="0" y="4227698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The number of communication channels is constantly increasing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 There is a real need for multiplexing systems</a:t>
            </a:r>
            <a:endParaRPr lang="en-GB" sz="3200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" name="ZoneTexte 203">
            <a:extLst>
              <a:ext uri="{FF2B5EF4-FFF2-40B4-BE49-F238E27FC236}">
                <a16:creationId xmlns:a16="http://schemas.microsoft.com/office/drawing/2014/main" id="{E3887B34-59EE-60B3-44B6-ED3664B0FD10}"/>
              </a:ext>
            </a:extLst>
          </p:cNvPr>
          <p:cNvSpPr txBox="1"/>
          <p:nvPr/>
        </p:nvSpPr>
        <p:spPr>
          <a:xfrm>
            <a:off x="8374" y="5615283"/>
            <a:ext cx="1212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</a:rPr>
              <a:t>SWaP-C + Multiplexing = Motivation</a:t>
            </a:r>
            <a:endParaRPr lang="en-GB" sz="4000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8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5819D87A-BB24-A50F-C31A-79857A7010F1}"/>
              </a:ext>
            </a:extLst>
          </p:cNvPr>
          <p:cNvSpPr/>
          <p:nvPr/>
        </p:nvSpPr>
        <p:spPr>
          <a:xfrm>
            <a:off x="6323580" y="2814048"/>
            <a:ext cx="2735782" cy="25384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</a:t>
            </a:r>
          </a:p>
          <a:p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Power</a:t>
            </a:r>
          </a:p>
          <a:p>
            <a:pPr algn="ctr"/>
            <a:endParaRPr lang="en-GB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E156B4-9D2A-DB66-FFB4-522BE0298483}"/>
              </a:ext>
            </a:extLst>
          </p:cNvPr>
          <p:cNvSpPr/>
          <p:nvPr/>
        </p:nvSpPr>
        <p:spPr>
          <a:xfrm>
            <a:off x="8021710" y="2842177"/>
            <a:ext cx="2735782" cy="25384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  Size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   Weight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  Cost</a:t>
            </a:r>
            <a:endParaRPr lang="en-GB" sz="28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Technological Challenge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9768CA-FA93-93F9-56C7-4CB65FCBA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641"/>
            <a:ext cx="4275009" cy="3956657"/>
          </a:xfrm>
          <a:prstGeom prst="rect">
            <a:avLst/>
          </a:prstGeom>
        </p:spPr>
      </p:pic>
      <p:sp>
        <p:nvSpPr>
          <p:cNvPr id="28" name="ZoneTexte 203">
            <a:extLst>
              <a:ext uri="{FF2B5EF4-FFF2-40B4-BE49-F238E27FC236}">
                <a16:creationId xmlns:a16="http://schemas.microsoft.com/office/drawing/2014/main" id="{1C39B2C6-7874-AB37-3CE0-B729ABAE4411}"/>
              </a:ext>
            </a:extLst>
          </p:cNvPr>
          <p:cNvSpPr txBox="1"/>
          <p:nvPr/>
        </p:nvSpPr>
        <p:spPr>
          <a:xfrm>
            <a:off x="0" y="5795342"/>
            <a:ext cx="1212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</a:rPr>
              <a:t>AFSIW (Air Filled Substrate Integrated Waveguide)</a:t>
            </a:r>
            <a:endParaRPr lang="en-GB" sz="4000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CFB426-5FD5-237A-31C9-C2514AB1536D}"/>
              </a:ext>
            </a:extLst>
          </p:cNvPr>
          <p:cNvSpPr/>
          <p:nvPr/>
        </p:nvSpPr>
        <p:spPr>
          <a:xfrm>
            <a:off x="9313112" y="2866408"/>
            <a:ext cx="2735782" cy="25384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Size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Weight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Cost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313958-631F-8FEE-A8C1-783B9F34B924}"/>
              </a:ext>
            </a:extLst>
          </p:cNvPr>
          <p:cNvSpPr/>
          <p:nvPr/>
        </p:nvSpPr>
        <p:spPr>
          <a:xfrm>
            <a:off x="5278816" y="2742458"/>
            <a:ext cx="2735782" cy="25384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Power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838AA9-9A64-C9B3-479B-863A9E4C7DCD}"/>
              </a:ext>
            </a:extLst>
          </p:cNvPr>
          <p:cNvSpPr txBox="1"/>
          <p:nvPr/>
        </p:nvSpPr>
        <p:spPr>
          <a:xfrm>
            <a:off x="5699531" y="2105810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Franklin Gothic Book" panose="020B0503020102020204" pitchFamily="34" charset="0"/>
              </a:rPr>
              <a:t>Waveguide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A858F-2E9E-C1D4-5755-0A64DEB9B6D7}"/>
              </a:ext>
            </a:extLst>
          </p:cNvPr>
          <p:cNvSpPr txBox="1"/>
          <p:nvPr/>
        </p:nvSpPr>
        <p:spPr>
          <a:xfrm>
            <a:off x="9556576" y="2051785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Franklin Gothic Book" panose="020B0503020102020204" pitchFamily="34" charset="0"/>
              </a:rPr>
              <a:t>Planar/PCB</a:t>
            </a:r>
          </a:p>
        </p:txBody>
      </p:sp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61917572-0403-822C-9732-E9BC1A0895BB}"/>
              </a:ext>
            </a:extLst>
          </p:cNvPr>
          <p:cNvSpPr/>
          <p:nvPr/>
        </p:nvSpPr>
        <p:spPr>
          <a:xfrm>
            <a:off x="6773706" y="885842"/>
            <a:ext cx="1954381" cy="1118039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Will you marry me !?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E8C697BE-6AC9-AE3E-25C6-C3DE17BFEF93}"/>
              </a:ext>
            </a:extLst>
          </p:cNvPr>
          <p:cNvSpPr/>
          <p:nvPr/>
        </p:nvSpPr>
        <p:spPr>
          <a:xfrm>
            <a:off x="10094513" y="881367"/>
            <a:ext cx="1954381" cy="1118039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YES !!!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E50E5D-B8B8-65B1-E0E8-2A4116BF3829}"/>
              </a:ext>
            </a:extLst>
          </p:cNvPr>
          <p:cNvGrpSpPr/>
          <p:nvPr/>
        </p:nvGrpSpPr>
        <p:grpSpPr>
          <a:xfrm>
            <a:off x="7980554" y="3081078"/>
            <a:ext cx="1068051" cy="2009086"/>
            <a:chOff x="7980554" y="3081078"/>
            <a:chExt cx="1068051" cy="200908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6878DE-6FC8-2F24-1A19-0BD84BDBE7A7}"/>
                </a:ext>
              </a:extLst>
            </p:cNvPr>
            <p:cNvSpPr/>
            <p:nvPr/>
          </p:nvSpPr>
          <p:spPr>
            <a:xfrm>
              <a:off x="7980554" y="3081078"/>
              <a:ext cx="1068051" cy="2009086"/>
            </a:xfrm>
            <a:custGeom>
              <a:avLst/>
              <a:gdLst>
                <a:gd name="connsiteX0" fmla="*/ 554296 w 1068051"/>
                <a:gd name="connsiteY0" fmla="*/ 0 h 2009086"/>
                <a:gd name="connsiteX1" fmla="*/ 570266 w 1068051"/>
                <a:gd name="connsiteY1" fmla="*/ 11080 h 2009086"/>
                <a:gd name="connsiteX2" fmla="*/ 1068051 w 1068051"/>
                <a:gd name="connsiteY2" fmla="*/ 990478 h 2009086"/>
                <a:gd name="connsiteX3" fmla="*/ 570266 w 1068051"/>
                <a:gd name="connsiteY3" fmla="*/ 1969876 h 2009086"/>
                <a:gd name="connsiteX4" fmla="*/ 513756 w 1068051"/>
                <a:gd name="connsiteY4" fmla="*/ 2009086 h 2009086"/>
                <a:gd name="connsiteX5" fmla="*/ 497786 w 1068051"/>
                <a:gd name="connsiteY5" fmla="*/ 1998005 h 2009086"/>
                <a:gd name="connsiteX6" fmla="*/ 0 w 1068051"/>
                <a:gd name="connsiteY6" fmla="*/ 1018607 h 2009086"/>
                <a:gd name="connsiteX7" fmla="*/ 497786 w 1068051"/>
                <a:gd name="connsiteY7" fmla="*/ 39209 h 200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051" h="2009086">
                  <a:moveTo>
                    <a:pt x="554296" y="0"/>
                  </a:moveTo>
                  <a:lnTo>
                    <a:pt x="570266" y="11080"/>
                  </a:lnTo>
                  <a:cubicBezTo>
                    <a:pt x="874276" y="243875"/>
                    <a:pt x="1068051" y="596180"/>
                    <a:pt x="1068051" y="990478"/>
                  </a:cubicBezTo>
                  <a:cubicBezTo>
                    <a:pt x="1068051" y="1384777"/>
                    <a:pt x="874276" y="1737081"/>
                    <a:pt x="570266" y="1969876"/>
                  </a:cubicBezTo>
                  <a:lnTo>
                    <a:pt x="513756" y="2009086"/>
                  </a:lnTo>
                  <a:lnTo>
                    <a:pt x="497786" y="1998005"/>
                  </a:lnTo>
                  <a:cubicBezTo>
                    <a:pt x="193776" y="1765210"/>
                    <a:pt x="0" y="1412906"/>
                    <a:pt x="0" y="1018607"/>
                  </a:cubicBezTo>
                  <a:cubicBezTo>
                    <a:pt x="0" y="624309"/>
                    <a:pt x="193776" y="272004"/>
                    <a:pt x="497786" y="3920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C3FF46-E5A6-B5B0-5028-E8F6C9E38EE8}"/>
                </a:ext>
              </a:extLst>
            </p:cNvPr>
            <p:cNvSpPr txBox="1"/>
            <p:nvPr/>
          </p:nvSpPr>
          <p:spPr>
            <a:xfrm>
              <a:off x="8007485" y="3852443"/>
              <a:ext cx="1014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AFSIW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F9F5A5-FB75-898B-AF48-BB93C22A3812}"/>
              </a:ext>
            </a:extLst>
          </p:cNvPr>
          <p:cNvSpPr txBox="1"/>
          <p:nvPr/>
        </p:nvSpPr>
        <p:spPr>
          <a:xfrm>
            <a:off x="7809801" y="183528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4535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8" grpId="0"/>
      <p:bldP spid="32" grpId="0" animBg="1"/>
      <p:bldP spid="33" grpId="0" animBg="1"/>
      <p:bldP spid="38" grpId="0" animBg="1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998A-9856-D631-C783-2C93B94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B9D2F-A7EE-F73C-3910-4234977C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" y="181510"/>
            <a:ext cx="8526684" cy="500474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AFSIW transmission line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F54C-0D04-78CB-D591-55F89430AD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508B-D91E-A625-ED4E-DC59E4C8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AEB24-B260-3C94-F639-9AD99D80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BBC32CE1-1291-CB26-63E4-2F6714FD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96" y="84084"/>
            <a:ext cx="1729281" cy="801758"/>
          </a:xfrm>
          <a:prstGeom prst="rect">
            <a:avLst/>
          </a:prstGeom>
        </p:spPr>
      </p:pic>
      <p:grpSp>
        <p:nvGrpSpPr>
          <p:cNvPr id="3" name="Groupe 21">
            <a:extLst>
              <a:ext uri="{FF2B5EF4-FFF2-40B4-BE49-F238E27FC236}">
                <a16:creationId xmlns:a16="http://schemas.microsoft.com/office/drawing/2014/main" id="{DE2642BA-09CE-34E1-C478-EEC0064D5EB4}"/>
              </a:ext>
            </a:extLst>
          </p:cNvPr>
          <p:cNvGrpSpPr>
            <a:grpSpLocks noChangeAspect="1"/>
          </p:cNvGrpSpPr>
          <p:nvPr/>
        </p:nvGrpSpPr>
        <p:grpSpPr>
          <a:xfrm>
            <a:off x="2639550" y="1124700"/>
            <a:ext cx="7479820" cy="3277477"/>
            <a:chOff x="2045240" y="1541594"/>
            <a:chExt cx="8173437" cy="3581404"/>
          </a:xfrm>
        </p:grpSpPr>
        <p:pic>
          <p:nvPicPr>
            <p:cNvPr id="7" name="Image 22">
              <a:extLst>
                <a:ext uri="{FF2B5EF4-FFF2-40B4-BE49-F238E27FC236}">
                  <a16:creationId xmlns:a16="http://schemas.microsoft.com/office/drawing/2014/main" id="{9B667A9B-082D-6C55-BA9D-3A44B5257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5182" y="3716982"/>
              <a:ext cx="3109738" cy="960832"/>
            </a:xfrm>
            <a:prstGeom prst="rect">
              <a:avLst/>
            </a:prstGeom>
          </p:spPr>
        </p:pic>
        <p:pic>
          <p:nvPicPr>
            <p:cNvPr id="8" name="Image 23">
              <a:extLst>
                <a:ext uri="{FF2B5EF4-FFF2-40B4-BE49-F238E27FC236}">
                  <a16:creationId xmlns:a16="http://schemas.microsoft.com/office/drawing/2014/main" id="{9502A075-FE24-E6F3-10BB-B79E8579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5182" y="1947340"/>
              <a:ext cx="3109738" cy="960832"/>
            </a:xfrm>
            <a:prstGeom prst="rect">
              <a:avLst/>
            </a:prstGeom>
          </p:spPr>
        </p:pic>
        <p:pic>
          <p:nvPicPr>
            <p:cNvPr id="9" name="Image 24">
              <a:extLst>
                <a:ext uri="{FF2B5EF4-FFF2-40B4-BE49-F238E27FC236}">
                  <a16:creationId xmlns:a16="http://schemas.microsoft.com/office/drawing/2014/main" id="{D739DED8-727C-89D5-9933-DA5D345D2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1079" y="2858080"/>
              <a:ext cx="3217944" cy="893434"/>
            </a:xfrm>
            <a:prstGeom prst="rect">
              <a:avLst/>
            </a:prstGeom>
          </p:spPr>
        </p:pic>
        <p:sp>
          <p:nvSpPr>
            <p:cNvPr id="11" name="ZoneTexte 25">
              <a:extLst>
                <a:ext uri="{FF2B5EF4-FFF2-40B4-BE49-F238E27FC236}">
                  <a16:creationId xmlns:a16="http://schemas.microsoft.com/office/drawing/2014/main" id="{F15D5F4A-F9C1-E0EC-B3BC-20EE2C870580}"/>
                </a:ext>
              </a:extLst>
            </p:cNvPr>
            <p:cNvSpPr txBox="1"/>
            <p:nvPr/>
          </p:nvSpPr>
          <p:spPr>
            <a:xfrm>
              <a:off x="3538106" y="1541594"/>
              <a:ext cx="792088" cy="413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i="1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W</a:t>
              </a:r>
              <a:r>
                <a:rPr lang="fr-FR" sz="2400" b="1" i="1" baseline="-25000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2" name="Groupe 28">
              <a:extLst>
                <a:ext uri="{FF2B5EF4-FFF2-40B4-BE49-F238E27FC236}">
                  <a16:creationId xmlns:a16="http://schemas.microsoft.com/office/drawing/2014/main" id="{6548A0F9-2C40-2635-E710-133F946BB405}"/>
                </a:ext>
              </a:extLst>
            </p:cNvPr>
            <p:cNvGrpSpPr/>
            <p:nvPr/>
          </p:nvGrpSpPr>
          <p:grpSpPr>
            <a:xfrm>
              <a:off x="2045240" y="2051716"/>
              <a:ext cx="3835334" cy="3071282"/>
              <a:chOff x="4787066" y="3789040"/>
              <a:chExt cx="3835334" cy="307128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D64FF7-203C-A53C-7960-70358003D680}"/>
                  </a:ext>
                </a:extLst>
              </p:cNvPr>
              <p:cNvSpPr/>
              <p:nvPr/>
            </p:nvSpPr>
            <p:spPr>
              <a:xfrm>
                <a:off x="4787066" y="5738052"/>
                <a:ext cx="3777821" cy="160225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21D2B-63DD-DFB0-1038-2852DB2948EE}"/>
                  </a:ext>
                </a:extLst>
              </p:cNvPr>
              <p:cNvSpPr/>
              <p:nvPr/>
            </p:nvSpPr>
            <p:spPr>
              <a:xfrm>
                <a:off x="4787066" y="4416363"/>
                <a:ext cx="3777821" cy="160225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803819-A85D-D951-6423-186E4B1AF22D}"/>
                  </a:ext>
                </a:extLst>
              </p:cNvPr>
              <p:cNvSpPr/>
              <p:nvPr/>
            </p:nvSpPr>
            <p:spPr>
              <a:xfrm>
                <a:off x="6313172" y="6550958"/>
                <a:ext cx="250657" cy="17663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783ACFB-946A-7D90-F0E2-EFB3B11959D2}"/>
                  </a:ext>
                </a:extLst>
              </p:cNvPr>
              <p:cNvSpPr/>
              <p:nvPr/>
            </p:nvSpPr>
            <p:spPr>
              <a:xfrm>
                <a:off x="5746206" y="5004181"/>
                <a:ext cx="1861967" cy="299074"/>
              </a:xfrm>
              <a:prstGeom prst="rect">
                <a:avLst/>
              </a:prstGeom>
              <a:solidFill>
                <a:srgbClr val="018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275CF4-63ED-0E05-A421-C4970EC8D3AD}"/>
                  </a:ext>
                </a:extLst>
              </p:cNvPr>
              <p:cNvSpPr/>
              <p:nvPr/>
            </p:nvSpPr>
            <p:spPr>
              <a:xfrm>
                <a:off x="5201118" y="5004181"/>
                <a:ext cx="180020" cy="307110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A9D299-E1F9-A7DA-2A26-F7D315BF4D83}"/>
                  </a:ext>
                </a:extLst>
              </p:cNvPr>
              <p:cNvSpPr/>
              <p:nvPr/>
            </p:nvSpPr>
            <p:spPr>
              <a:xfrm>
                <a:off x="5381138" y="5002911"/>
                <a:ext cx="369576" cy="30711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6A6267E-EED2-58D7-B94B-E806379AFA77}"/>
                  </a:ext>
                </a:extLst>
              </p:cNvPr>
              <p:cNvSpPr/>
              <p:nvPr/>
            </p:nvSpPr>
            <p:spPr>
              <a:xfrm>
                <a:off x="7608173" y="5004181"/>
                <a:ext cx="360040" cy="30711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C0711C-FA5F-F18D-2BAA-0153878FA496}"/>
                  </a:ext>
                </a:extLst>
              </p:cNvPr>
              <p:cNvSpPr/>
              <p:nvPr/>
            </p:nvSpPr>
            <p:spPr>
              <a:xfrm>
                <a:off x="4787066" y="5004181"/>
                <a:ext cx="414051" cy="30711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67D1E7-D617-3F2F-6BB9-C3D1A674F139}"/>
                  </a:ext>
                </a:extLst>
              </p:cNvPr>
              <p:cNvSpPr/>
              <p:nvPr/>
            </p:nvSpPr>
            <p:spPr>
              <a:xfrm>
                <a:off x="4787067" y="4859248"/>
                <a:ext cx="3777820" cy="144933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924F471-24DC-D7D8-85F4-E53499E1E895}"/>
                  </a:ext>
                </a:extLst>
              </p:cNvPr>
              <p:cNvSpPr/>
              <p:nvPr/>
            </p:nvSpPr>
            <p:spPr>
              <a:xfrm>
                <a:off x="4787067" y="5303254"/>
                <a:ext cx="3777820" cy="144933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90FB57-2122-4759-2F31-A330BB572A13}"/>
                  </a:ext>
                </a:extLst>
              </p:cNvPr>
              <p:cNvSpPr/>
              <p:nvPr/>
            </p:nvSpPr>
            <p:spPr>
              <a:xfrm>
                <a:off x="4787067" y="4569383"/>
                <a:ext cx="3777820" cy="28986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F22033-7FFC-F595-28EC-4F0401F9372B}"/>
                  </a:ext>
                </a:extLst>
              </p:cNvPr>
              <p:cNvSpPr/>
              <p:nvPr/>
            </p:nvSpPr>
            <p:spPr>
              <a:xfrm>
                <a:off x="4787067" y="5448186"/>
                <a:ext cx="3777820" cy="28986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35" name="Connecteur droit 65">
                <a:extLst>
                  <a:ext uri="{FF2B5EF4-FFF2-40B4-BE49-F238E27FC236}">
                    <a16:creationId xmlns:a16="http://schemas.microsoft.com/office/drawing/2014/main" id="{29734C3F-65F0-C5E5-CCA8-474F4A24B49C}"/>
                  </a:ext>
                </a:extLst>
              </p:cNvPr>
              <p:cNvCxnSpPr/>
              <p:nvPr/>
            </p:nvCxnSpPr>
            <p:spPr>
              <a:xfrm flipH="1" flipV="1">
                <a:off x="5751731" y="4207053"/>
                <a:ext cx="1" cy="79704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66">
                <a:extLst>
                  <a:ext uri="{FF2B5EF4-FFF2-40B4-BE49-F238E27FC236}">
                    <a16:creationId xmlns:a16="http://schemas.microsoft.com/office/drawing/2014/main" id="{C79A39B6-D26A-F6C8-9A56-7B32A22DFA29}"/>
                  </a:ext>
                </a:extLst>
              </p:cNvPr>
              <p:cNvCxnSpPr/>
              <p:nvPr/>
            </p:nvCxnSpPr>
            <p:spPr>
              <a:xfrm flipV="1">
                <a:off x="7618070" y="4231257"/>
                <a:ext cx="0" cy="79704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67">
                <a:extLst>
                  <a:ext uri="{FF2B5EF4-FFF2-40B4-BE49-F238E27FC236}">
                    <a16:creationId xmlns:a16="http://schemas.microsoft.com/office/drawing/2014/main" id="{FDB210A7-C1DC-283E-ADE7-CB388CD5AD95}"/>
                  </a:ext>
                </a:extLst>
              </p:cNvPr>
              <p:cNvCxnSpPr/>
              <p:nvPr/>
            </p:nvCxnSpPr>
            <p:spPr>
              <a:xfrm flipV="1">
                <a:off x="5750714" y="4258554"/>
                <a:ext cx="1891858" cy="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68">
                <a:extLst>
                  <a:ext uri="{FF2B5EF4-FFF2-40B4-BE49-F238E27FC236}">
                    <a16:creationId xmlns:a16="http://schemas.microsoft.com/office/drawing/2014/main" id="{D9AA5C46-FEF4-081F-F389-68589575BC62}"/>
                  </a:ext>
                </a:extLst>
              </p:cNvPr>
              <p:cNvSpPr txBox="1"/>
              <p:nvPr/>
            </p:nvSpPr>
            <p:spPr>
              <a:xfrm>
                <a:off x="6105393" y="3789040"/>
                <a:ext cx="1159330" cy="413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i="1" dirty="0">
                    <a:latin typeface="Franklin Gothic Demi" panose="020B070302010202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fr-FR" sz="2400" b="1" i="1" baseline="-25000" dirty="0">
                    <a:latin typeface="Franklin Gothic Demi" panose="020B070302010202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9" name="Connecteur droit 69">
                <a:extLst>
                  <a:ext uri="{FF2B5EF4-FFF2-40B4-BE49-F238E27FC236}">
                    <a16:creationId xmlns:a16="http://schemas.microsoft.com/office/drawing/2014/main" id="{9EDB1418-1A04-3D63-A8B5-574850C2CEC5}"/>
                  </a:ext>
                </a:extLst>
              </p:cNvPr>
              <p:cNvCxnSpPr/>
              <p:nvPr/>
            </p:nvCxnSpPr>
            <p:spPr>
              <a:xfrm flipV="1">
                <a:off x="5398884" y="3789198"/>
                <a:ext cx="0" cy="152284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70">
                <a:extLst>
                  <a:ext uri="{FF2B5EF4-FFF2-40B4-BE49-F238E27FC236}">
                    <a16:creationId xmlns:a16="http://schemas.microsoft.com/office/drawing/2014/main" id="{B79602B7-5E6B-540B-9AF9-886F3F4EA959}"/>
                  </a:ext>
                </a:extLst>
              </p:cNvPr>
              <p:cNvCxnSpPr/>
              <p:nvPr/>
            </p:nvCxnSpPr>
            <p:spPr>
              <a:xfrm>
                <a:off x="5401588" y="3848837"/>
                <a:ext cx="25598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71">
                <a:extLst>
                  <a:ext uri="{FF2B5EF4-FFF2-40B4-BE49-F238E27FC236}">
                    <a16:creationId xmlns:a16="http://schemas.microsoft.com/office/drawing/2014/main" id="{A1554D14-9491-C483-1A45-8027E235E700}"/>
                  </a:ext>
                </a:extLst>
              </p:cNvPr>
              <p:cNvCxnSpPr/>
              <p:nvPr/>
            </p:nvCxnSpPr>
            <p:spPr>
              <a:xfrm flipV="1">
                <a:off x="5751731" y="5293880"/>
                <a:ext cx="0" cy="675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72">
                <a:extLst>
                  <a:ext uri="{FF2B5EF4-FFF2-40B4-BE49-F238E27FC236}">
                    <a16:creationId xmlns:a16="http://schemas.microsoft.com/office/drawing/2014/main" id="{8ACA479D-69FA-C26B-79B0-0D9C046340B5}"/>
                  </a:ext>
                </a:extLst>
              </p:cNvPr>
              <p:cNvCxnSpPr/>
              <p:nvPr/>
            </p:nvCxnSpPr>
            <p:spPr>
              <a:xfrm flipV="1">
                <a:off x="5398884" y="5275135"/>
                <a:ext cx="2704" cy="69468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7">
                <a:extLst>
                  <a:ext uri="{FF2B5EF4-FFF2-40B4-BE49-F238E27FC236}">
                    <a16:creationId xmlns:a16="http://schemas.microsoft.com/office/drawing/2014/main" id="{AD1CF805-6974-4401-DBCB-3EBE31CDFB08}"/>
                  </a:ext>
                </a:extLst>
              </p:cNvPr>
              <p:cNvSpPr txBox="1"/>
              <p:nvPr/>
            </p:nvSpPr>
            <p:spPr>
              <a:xfrm>
                <a:off x="5277374" y="6416259"/>
                <a:ext cx="1105420" cy="43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>
                    <a:latin typeface="+mn-lt"/>
                    <a:cs typeface="Times New Roman" panose="02020603050405020304" pitchFamily="18" charset="0"/>
                  </a:rPr>
                  <a:t>Copper</a:t>
                </a:r>
                <a:endParaRPr lang="fr-FR" sz="2000" b="1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ZoneTexte 48">
                <a:extLst>
                  <a:ext uri="{FF2B5EF4-FFF2-40B4-BE49-F238E27FC236}">
                    <a16:creationId xmlns:a16="http://schemas.microsoft.com/office/drawing/2014/main" id="{22BE9F8B-9FC2-7AE1-A4B0-7AACFE5420BD}"/>
                  </a:ext>
                </a:extLst>
              </p:cNvPr>
              <p:cNvSpPr txBox="1"/>
              <p:nvPr/>
            </p:nvSpPr>
            <p:spPr>
              <a:xfrm>
                <a:off x="6411046" y="6423109"/>
                <a:ext cx="1439596" cy="43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err="1">
                    <a:cs typeface="Times New Roman" panose="02020603050405020304" pitchFamily="18" charset="0"/>
                  </a:rPr>
                  <a:t>Substrate</a:t>
                </a:r>
                <a:endParaRPr lang="fr-FR" sz="20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31BC9C-3D98-9E4D-2854-6A273824224C}"/>
                  </a:ext>
                </a:extLst>
              </p:cNvPr>
              <p:cNvSpPr/>
              <p:nvPr/>
            </p:nvSpPr>
            <p:spPr>
              <a:xfrm>
                <a:off x="7761149" y="6536399"/>
                <a:ext cx="250657" cy="174372"/>
              </a:xfrm>
              <a:prstGeom prst="rect">
                <a:avLst/>
              </a:prstGeom>
              <a:solidFill>
                <a:srgbClr val="018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>
                  <a:solidFill>
                    <a:srgbClr val="6F6F6F"/>
                  </a:solidFill>
                </a:endParaRPr>
              </a:p>
            </p:txBody>
          </p:sp>
          <p:sp>
            <p:nvSpPr>
              <p:cNvPr id="46" name="ZoneTexte 50">
                <a:extLst>
                  <a:ext uri="{FF2B5EF4-FFF2-40B4-BE49-F238E27FC236}">
                    <a16:creationId xmlns:a16="http://schemas.microsoft.com/office/drawing/2014/main" id="{C8FB7EF4-DB04-4759-09AD-9E18B478B28A}"/>
                  </a:ext>
                </a:extLst>
              </p:cNvPr>
              <p:cNvSpPr txBox="1"/>
              <p:nvPr/>
            </p:nvSpPr>
            <p:spPr>
              <a:xfrm>
                <a:off x="7940126" y="6416947"/>
                <a:ext cx="682274" cy="358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>
                    <a:latin typeface="+mn-lt"/>
                    <a:cs typeface="Times New Roman" panose="02020603050405020304" pitchFamily="18" charset="0"/>
                  </a:rPr>
                  <a:t>Air</a:t>
                </a:r>
                <a:endParaRPr lang="fr-FR" sz="2000" b="1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Connecteur droit avec flèche 77">
                <a:extLst>
                  <a:ext uri="{FF2B5EF4-FFF2-40B4-BE49-F238E27FC236}">
                    <a16:creationId xmlns:a16="http://schemas.microsoft.com/office/drawing/2014/main" id="{3E3CFD90-680D-5F80-C2DB-693603E1E76E}"/>
                  </a:ext>
                </a:extLst>
              </p:cNvPr>
              <p:cNvCxnSpPr/>
              <p:nvPr/>
            </p:nvCxnSpPr>
            <p:spPr>
              <a:xfrm flipH="1">
                <a:off x="4969208" y="4696217"/>
                <a:ext cx="9512" cy="326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78">
                <a:extLst>
                  <a:ext uri="{FF2B5EF4-FFF2-40B4-BE49-F238E27FC236}">
                    <a16:creationId xmlns:a16="http://schemas.microsoft.com/office/drawing/2014/main" id="{6E465344-D8B7-249A-3317-24A34FB43696}"/>
                  </a:ext>
                </a:extLst>
              </p:cNvPr>
              <p:cNvCxnSpPr/>
              <p:nvPr/>
            </p:nvCxnSpPr>
            <p:spPr>
              <a:xfrm flipV="1">
                <a:off x="7615366" y="5293880"/>
                <a:ext cx="2704" cy="66656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92DBFC-6083-534D-C414-D4EE52771D57}"/>
                  </a:ext>
                </a:extLst>
              </p:cNvPr>
              <p:cNvSpPr/>
              <p:nvPr/>
            </p:nvSpPr>
            <p:spPr>
              <a:xfrm>
                <a:off x="5115169" y="6529269"/>
                <a:ext cx="250657" cy="176636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95B459F-B19B-A250-63E8-E006D4BA0D06}"/>
                  </a:ext>
                </a:extLst>
              </p:cNvPr>
              <p:cNvSpPr/>
              <p:nvPr/>
            </p:nvSpPr>
            <p:spPr>
              <a:xfrm>
                <a:off x="7965743" y="5004181"/>
                <a:ext cx="180020" cy="307110"/>
              </a:xfrm>
              <a:prstGeom prst="rect">
                <a:avLst/>
              </a:prstGeom>
              <a:solidFill>
                <a:srgbClr val="FF8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5A6ABB-0318-0A47-6400-B4C8887ADDF9}"/>
                  </a:ext>
                </a:extLst>
              </p:cNvPr>
              <p:cNvSpPr/>
              <p:nvPr/>
            </p:nvSpPr>
            <p:spPr>
              <a:xfrm>
                <a:off x="8145764" y="5002912"/>
                <a:ext cx="419124" cy="30711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52" name="Connecteur droit 82">
                <a:extLst>
                  <a:ext uri="{FF2B5EF4-FFF2-40B4-BE49-F238E27FC236}">
                    <a16:creationId xmlns:a16="http://schemas.microsoft.com/office/drawing/2014/main" id="{B1FC7046-8AFC-59ED-AF5C-357B7A08AD83}"/>
                  </a:ext>
                </a:extLst>
              </p:cNvPr>
              <p:cNvCxnSpPr/>
              <p:nvPr/>
            </p:nvCxnSpPr>
            <p:spPr>
              <a:xfrm flipV="1">
                <a:off x="7965743" y="3789198"/>
                <a:ext cx="0" cy="152284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83">
                <a:extLst>
                  <a:ext uri="{FF2B5EF4-FFF2-40B4-BE49-F238E27FC236}">
                    <a16:creationId xmlns:a16="http://schemas.microsoft.com/office/drawing/2014/main" id="{CAD13379-49D5-CA4D-3137-11609063B688}"/>
                  </a:ext>
                </a:extLst>
              </p:cNvPr>
              <p:cNvCxnSpPr/>
              <p:nvPr/>
            </p:nvCxnSpPr>
            <p:spPr>
              <a:xfrm flipV="1">
                <a:off x="7968213" y="5284507"/>
                <a:ext cx="0" cy="675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84">
                <a:extLst>
                  <a:ext uri="{FF2B5EF4-FFF2-40B4-BE49-F238E27FC236}">
                    <a16:creationId xmlns:a16="http://schemas.microsoft.com/office/drawing/2014/main" id="{66E1B8E3-80E4-04D1-70E8-16D5275F2227}"/>
                  </a:ext>
                </a:extLst>
              </p:cNvPr>
              <p:cNvCxnSpPr/>
              <p:nvPr/>
            </p:nvCxnSpPr>
            <p:spPr>
              <a:xfrm flipV="1">
                <a:off x="4794344" y="5008940"/>
                <a:ext cx="34972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85">
                <a:extLst>
                  <a:ext uri="{FF2B5EF4-FFF2-40B4-BE49-F238E27FC236}">
                    <a16:creationId xmlns:a16="http://schemas.microsoft.com/office/drawing/2014/main" id="{B6014105-BCA7-5B1F-88AC-9085590B9412}"/>
                  </a:ext>
                </a:extLst>
              </p:cNvPr>
              <p:cNvCxnSpPr/>
              <p:nvPr/>
            </p:nvCxnSpPr>
            <p:spPr>
              <a:xfrm flipV="1">
                <a:off x="4794344" y="5303254"/>
                <a:ext cx="34972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ZoneTexte 34">
              <a:extLst>
                <a:ext uri="{FF2B5EF4-FFF2-40B4-BE49-F238E27FC236}">
                  <a16:creationId xmlns:a16="http://schemas.microsoft.com/office/drawing/2014/main" id="{6B564C91-D138-C985-019A-4BF6AB240F63}"/>
                </a:ext>
              </a:extLst>
            </p:cNvPr>
            <p:cNvSpPr txBox="1"/>
            <p:nvPr/>
          </p:nvSpPr>
          <p:spPr>
            <a:xfrm>
              <a:off x="2169515" y="3160672"/>
              <a:ext cx="293374" cy="413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i="1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h</a:t>
              </a:r>
              <a:endParaRPr lang="fr-FR" sz="2400" b="1" i="1" baseline="-25000" dirty="0">
                <a:latin typeface="Franklin Gothic Demi" panose="020B07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ccolade fermante 35">
              <a:extLst>
                <a:ext uri="{FF2B5EF4-FFF2-40B4-BE49-F238E27FC236}">
                  <a16:creationId xmlns:a16="http://schemas.microsoft.com/office/drawing/2014/main" id="{71925964-7DA5-C18F-27BA-850D9B72185B}"/>
                </a:ext>
              </a:extLst>
            </p:cNvPr>
            <p:cNvSpPr/>
            <p:nvPr/>
          </p:nvSpPr>
          <p:spPr>
            <a:xfrm>
              <a:off x="5819203" y="2716066"/>
              <a:ext cx="158389" cy="326005"/>
            </a:xfrm>
            <a:prstGeom prst="rightBrace">
              <a:avLst>
                <a:gd name="adj1" fmla="val 53595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Franklin Gothic Book" panose="020B0503020102020204" pitchFamily="34" charset="0"/>
              </a:endParaRPr>
            </a:p>
          </p:txBody>
        </p:sp>
        <p:cxnSp>
          <p:nvCxnSpPr>
            <p:cNvPr id="15" name="Connecteur droit avec flèche 36">
              <a:extLst>
                <a:ext uri="{FF2B5EF4-FFF2-40B4-BE49-F238E27FC236}">
                  <a16:creationId xmlns:a16="http://schemas.microsoft.com/office/drawing/2014/main" id="{8B385262-F387-4DAD-4298-13C84386022B}"/>
                </a:ext>
              </a:extLst>
            </p:cNvPr>
            <p:cNvCxnSpPr/>
            <p:nvPr/>
          </p:nvCxnSpPr>
          <p:spPr>
            <a:xfrm flipV="1">
              <a:off x="5992444" y="2716066"/>
              <a:ext cx="401107" cy="15996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ccolade fermante 46">
              <a:extLst>
                <a:ext uri="{FF2B5EF4-FFF2-40B4-BE49-F238E27FC236}">
                  <a16:creationId xmlns:a16="http://schemas.microsoft.com/office/drawing/2014/main" id="{87197F89-4726-007A-F2D6-6E0D71AD99DA}"/>
                </a:ext>
              </a:extLst>
            </p:cNvPr>
            <p:cNvSpPr/>
            <p:nvPr/>
          </p:nvSpPr>
          <p:spPr>
            <a:xfrm>
              <a:off x="5819203" y="3243848"/>
              <a:ext cx="168451" cy="335718"/>
            </a:xfrm>
            <a:prstGeom prst="rightBrace">
              <a:avLst>
                <a:gd name="adj1" fmla="val 53595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Franklin Gothic Book" panose="020B0503020102020204" pitchFamily="34" charset="0"/>
              </a:endParaRPr>
            </a:p>
          </p:txBody>
        </p:sp>
        <p:cxnSp>
          <p:nvCxnSpPr>
            <p:cNvPr id="17" name="Connecteur droit avec flèche 47">
              <a:extLst>
                <a:ext uri="{FF2B5EF4-FFF2-40B4-BE49-F238E27FC236}">
                  <a16:creationId xmlns:a16="http://schemas.microsoft.com/office/drawing/2014/main" id="{200B5472-E456-276C-1C37-3F9D2FE331A3}"/>
                </a:ext>
              </a:extLst>
            </p:cNvPr>
            <p:cNvCxnSpPr/>
            <p:nvPr/>
          </p:nvCxnSpPr>
          <p:spPr>
            <a:xfrm flipV="1">
              <a:off x="6016829" y="3437959"/>
              <a:ext cx="48240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ccolade fermante 48">
              <a:extLst>
                <a:ext uri="{FF2B5EF4-FFF2-40B4-BE49-F238E27FC236}">
                  <a16:creationId xmlns:a16="http://schemas.microsoft.com/office/drawing/2014/main" id="{0D71FFCC-5DEB-3445-D45A-AC5A464F2B5B}"/>
                </a:ext>
              </a:extLst>
            </p:cNvPr>
            <p:cNvSpPr/>
            <p:nvPr/>
          </p:nvSpPr>
          <p:spPr>
            <a:xfrm>
              <a:off x="5819203" y="3731114"/>
              <a:ext cx="168942" cy="372557"/>
            </a:xfrm>
            <a:prstGeom prst="rightBrace">
              <a:avLst>
                <a:gd name="adj1" fmla="val 53595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latin typeface="Franklin Gothic Book" panose="020B0503020102020204" pitchFamily="34" charset="0"/>
              </a:endParaRPr>
            </a:p>
          </p:txBody>
        </p:sp>
        <p:cxnSp>
          <p:nvCxnSpPr>
            <p:cNvPr id="19" name="Connecteur droit avec flèche 49">
              <a:extLst>
                <a:ext uri="{FF2B5EF4-FFF2-40B4-BE49-F238E27FC236}">
                  <a16:creationId xmlns:a16="http://schemas.microsoft.com/office/drawing/2014/main" id="{DB3E6D45-0075-0C4C-EE3F-8D04E1E88DDD}"/>
                </a:ext>
              </a:extLst>
            </p:cNvPr>
            <p:cNvCxnSpPr/>
            <p:nvPr/>
          </p:nvCxnSpPr>
          <p:spPr>
            <a:xfrm>
              <a:off x="5985338" y="3917393"/>
              <a:ext cx="394000" cy="22409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50">
              <a:extLst>
                <a:ext uri="{FF2B5EF4-FFF2-40B4-BE49-F238E27FC236}">
                  <a16:creationId xmlns:a16="http://schemas.microsoft.com/office/drawing/2014/main" id="{B7824445-5610-8D1E-3B3E-2C7EC40C0820}"/>
                </a:ext>
              </a:extLst>
            </p:cNvPr>
            <p:cNvSpPr txBox="1"/>
            <p:nvPr/>
          </p:nvSpPr>
          <p:spPr>
            <a:xfrm>
              <a:off x="8696953" y="3555972"/>
              <a:ext cx="1510150" cy="358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Substrat 1</a:t>
              </a:r>
              <a:endParaRPr lang="fr-FR" sz="3200" b="1" baseline="-25000" dirty="0">
                <a:latin typeface="Franklin Gothic Demi" panose="020B07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51">
              <a:extLst>
                <a:ext uri="{FF2B5EF4-FFF2-40B4-BE49-F238E27FC236}">
                  <a16:creationId xmlns:a16="http://schemas.microsoft.com/office/drawing/2014/main" id="{F440E193-2136-CD4C-61DF-6694A5E7EB30}"/>
                </a:ext>
              </a:extLst>
            </p:cNvPr>
            <p:cNvSpPr txBox="1"/>
            <p:nvPr/>
          </p:nvSpPr>
          <p:spPr>
            <a:xfrm>
              <a:off x="8679703" y="2629673"/>
              <a:ext cx="1538566" cy="358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Substrat 2</a:t>
              </a:r>
              <a:endParaRPr lang="fr-FR" sz="3200" b="1" baseline="-25000" dirty="0">
                <a:latin typeface="Franklin Gothic Demi" panose="020B07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Texte 52">
              <a:extLst>
                <a:ext uri="{FF2B5EF4-FFF2-40B4-BE49-F238E27FC236}">
                  <a16:creationId xmlns:a16="http://schemas.microsoft.com/office/drawing/2014/main" id="{2570BEE1-7788-678C-1C9F-9566E824E7CE}"/>
                </a:ext>
              </a:extLst>
            </p:cNvPr>
            <p:cNvSpPr txBox="1"/>
            <p:nvPr/>
          </p:nvSpPr>
          <p:spPr>
            <a:xfrm>
              <a:off x="8668538" y="1718138"/>
              <a:ext cx="1550139" cy="437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Substrat 3</a:t>
              </a:r>
              <a:endParaRPr lang="fr-FR" sz="3200" b="1" baseline="-25000" dirty="0">
                <a:latin typeface="Franklin Gothic Demi" panose="020B0703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6" name="Image 86">
            <a:extLst>
              <a:ext uri="{FF2B5EF4-FFF2-40B4-BE49-F238E27FC236}">
                <a16:creationId xmlns:a16="http://schemas.microsoft.com/office/drawing/2014/main" id="{C600E88D-A321-91DA-D7BA-A783A8D79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806" y="4586623"/>
            <a:ext cx="4926589" cy="904292"/>
          </a:xfrm>
          <a:prstGeom prst="rect">
            <a:avLst/>
          </a:prstGeom>
        </p:spPr>
      </p:pic>
      <p:pic>
        <p:nvPicPr>
          <p:cNvPr id="57" name="E_field_SIW_classical.gif">
            <a:hlinkClick r:id="" action="ppaction://media"/>
            <a:extLst>
              <a:ext uri="{FF2B5EF4-FFF2-40B4-BE49-F238E27FC236}">
                <a16:creationId xmlns:a16="http://schemas.microsoft.com/office/drawing/2014/main" id="{BB3FD395-37AD-8DAC-5E12-29AA46892B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8807" t="26601" r="27312" b="11773"/>
          <a:stretch/>
        </p:blipFill>
        <p:spPr>
          <a:xfrm>
            <a:off x="6692682" y="2212665"/>
            <a:ext cx="2936413" cy="1128771"/>
          </a:xfrm>
          <a:prstGeom prst="rect">
            <a:avLst/>
          </a:prstGeom>
        </p:spPr>
      </p:pic>
      <p:sp>
        <p:nvSpPr>
          <p:cNvPr id="58" name="ZoneTexte 203">
            <a:extLst>
              <a:ext uri="{FF2B5EF4-FFF2-40B4-BE49-F238E27FC236}">
                <a16:creationId xmlns:a16="http://schemas.microsoft.com/office/drawing/2014/main" id="{0A7E48FD-0054-BEA7-4EF3-CC8FD6D4A0C8}"/>
              </a:ext>
            </a:extLst>
          </p:cNvPr>
          <p:cNvSpPr txBox="1"/>
          <p:nvPr/>
        </p:nvSpPr>
        <p:spPr>
          <a:xfrm>
            <a:off x="0" y="5795342"/>
            <a:ext cx="1212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</a:rPr>
              <a:t>AFSIW (Air Filled Substrate Integrated Waveguide)</a:t>
            </a:r>
            <a:endParaRPr lang="en-GB" sz="4000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0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57AF-4F60-46C2-FB85-22993EAFF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D8C4B-9879-48F0-9118-FD06462EA8CD}" type="datetime2">
              <a:rPr lang="en-GB" smtClean="0"/>
              <a:pPr/>
              <a:t>Wednesday, 16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03B1F-A288-CCA0-7AF9-920B3448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EXENS SOLUTIONS</a:t>
            </a:r>
            <a:r>
              <a:rPr lang="pl-PL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B1C34-2F3E-0EE7-1FC0-DA94FC63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0D458-19AE-445D-9A6C-6EC8786E2A1D}" type="slidenum">
              <a:rPr lang="en-GB" smtClean="0"/>
              <a:pPr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9253C-D58F-AB79-05B2-6A7AD5A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752193" cy="6503228"/>
          </a:xfrm>
        </p:spPr>
        <p:txBody>
          <a:bodyPr>
            <a:normAutofit/>
          </a:bodyPr>
          <a:lstStyle/>
          <a:p>
            <a:pPr algn="ctr"/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Outline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5839B-6B91-50A3-0F30-6F0E55C16432}"/>
              </a:ext>
            </a:extLst>
          </p:cNvPr>
          <p:cNvSpPr txBox="1"/>
          <p:nvPr/>
        </p:nvSpPr>
        <p:spPr>
          <a:xfrm>
            <a:off x="3906217" y="864254"/>
            <a:ext cx="660687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Technological challenge and AFSIW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Franklin Gothic Book" panose="020B0503020102020204" pitchFamily="34" charset="0"/>
              </a:rPr>
              <a:t>Diplexer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Circulator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Channels filters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Demonstrator</a:t>
            </a:r>
          </a:p>
          <a:p>
            <a:endParaRPr lang="en-GB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Conclusion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24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C100F6-1249-42D7-B1EE-EC569CD14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9B8883-03F2-48C3-9D2E-D2FCF36E06E3}"/>
</file>

<file path=customXml/itemProps3.xml><?xml version="1.0" encoding="utf-8"?>
<ds:datastoreItem xmlns:ds="http://schemas.openxmlformats.org/officeDocument/2006/customXml" ds:itemID="{A191CF27-0A8F-42D2-B91C-24F0A7FA723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81f24452-f745-4121-bc39-83804318f82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6525</TotalTime>
  <Words>753</Words>
  <Application>Microsoft Office PowerPoint</Application>
  <PresentationFormat>Widescreen</PresentationFormat>
  <Paragraphs>322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Thème Office</vt:lpstr>
      <vt:lpstr> SWAP-C Ka-Band High Power Diplexer  Based on the Emerging AFSIW Technology </vt:lpstr>
      <vt:lpstr>    Outline</vt:lpstr>
      <vt:lpstr>    Outline</vt:lpstr>
      <vt:lpstr>Introduction</vt:lpstr>
      <vt:lpstr>Motivation</vt:lpstr>
      <vt:lpstr>    Outline</vt:lpstr>
      <vt:lpstr>Technological Challenge </vt:lpstr>
      <vt:lpstr>AFSIW transmission line</vt:lpstr>
      <vt:lpstr>    Outline</vt:lpstr>
      <vt:lpstr>Multiplexing design</vt:lpstr>
      <vt:lpstr>    Outline</vt:lpstr>
      <vt:lpstr>Circulator design</vt:lpstr>
      <vt:lpstr>Circulator design</vt:lpstr>
      <vt:lpstr>Circulator design</vt:lpstr>
      <vt:lpstr>    Outline</vt:lpstr>
      <vt:lpstr>Channels filters design</vt:lpstr>
      <vt:lpstr>    Outline</vt:lpstr>
      <vt:lpstr>Diplexer Demonstrator</vt:lpstr>
      <vt:lpstr>Diplexer Demonstrator</vt:lpstr>
      <vt:lpstr>Additional Tests on Different AFSIW Boards</vt:lpstr>
      <vt:lpstr>    Outline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Dupré La tour</dc:creator>
  <cp:lastModifiedBy>Marah, Issam</cp:lastModifiedBy>
  <cp:revision>137</cp:revision>
  <dcterms:created xsi:type="dcterms:W3CDTF">2023-01-19T10:11:17Z</dcterms:created>
  <dcterms:modified xsi:type="dcterms:W3CDTF">2024-10-16T11:16:05Z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  <property fmtid="{D5CDD505-2E9C-101B-9397-08002B2CF9AE}" pid="3" name="MSIP_Label_132cb5a2-bb0e-44a9-b8a5-2c17dbbefc4d_Enabled">
    <vt:lpwstr>true</vt:lpwstr>
  </property>
  <property fmtid="{D5CDD505-2E9C-101B-9397-08002B2CF9AE}" pid="4" name="MSIP_Label_132cb5a2-bb0e-44a9-b8a5-2c17dbbefc4d_SetDate">
    <vt:lpwstr>2024-10-14T18:54:09Z</vt:lpwstr>
  </property>
  <property fmtid="{D5CDD505-2E9C-101B-9397-08002B2CF9AE}" pid="5" name="MSIP_Label_132cb5a2-bb0e-44a9-b8a5-2c17dbbefc4d_Method">
    <vt:lpwstr>Standard</vt:lpwstr>
  </property>
  <property fmtid="{D5CDD505-2E9C-101B-9397-08002B2CF9AE}" pid="6" name="MSIP_Label_132cb5a2-bb0e-44a9-b8a5-2c17dbbefc4d_Name">
    <vt:lpwstr>Général</vt:lpwstr>
  </property>
  <property fmtid="{D5CDD505-2E9C-101B-9397-08002B2CF9AE}" pid="7" name="MSIP_Label_132cb5a2-bb0e-44a9-b8a5-2c17dbbefc4d_SiteId">
    <vt:lpwstr>3cbc0500-4fd7-41eb-b31e-1e526cf44bff</vt:lpwstr>
  </property>
  <property fmtid="{D5CDD505-2E9C-101B-9397-08002B2CF9AE}" pid="8" name="MSIP_Label_132cb5a2-bb0e-44a9-b8a5-2c17dbbefc4d_ActionId">
    <vt:lpwstr>8246182a-6749-48b3-a8a7-36db666fa7df</vt:lpwstr>
  </property>
  <property fmtid="{D5CDD505-2E9C-101B-9397-08002B2CF9AE}" pid="9" name="MSIP_Label_132cb5a2-bb0e-44a9-b8a5-2c17dbbefc4d_ContentBits">
    <vt:lpwstr>0</vt:lpwstr>
  </property>
</Properties>
</file>